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82" r:id="rId2"/>
    <p:sldId id="258" r:id="rId3"/>
    <p:sldId id="257" r:id="rId4"/>
    <p:sldId id="268" r:id="rId5"/>
    <p:sldId id="271" r:id="rId6"/>
    <p:sldId id="270" r:id="rId7"/>
    <p:sldId id="275" r:id="rId8"/>
    <p:sldId id="276" r:id="rId9"/>
    <p:sldId id="277" r:id="rId10"/>
    <p:sldId id="279" r:id="rId11"/>
    <p:sldId id="278" r:id="rId12"/>
    <p:sldId id="280" r:id="rId13"/>
    <p:sldId id="281" r:id="rId14"/>
    <p:sldId id="272" r:id="rId15"/>
    <p:sldId id="267" r:id="rId16"/>
    <p:sldId id="283"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Livvic Bold" panose="020B0604020202020204" charset="0"/>
      <p:regular r:id="rId22"/>
    </p:embeddedFont>
    <p:embeddedFont>
      <p:font typeface="Public Sans" panose="020B0604020202020204" charset="0"/>
      <p:regular r:id="rId23"/>
    </p:embeddedFont>
    <p:embeddedFont>
      <p:font typeface="Public Sans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79548" autoAdjust="0"/>
  </p:normalViewPr>
  <p:slideViewPr>
    <p:cSldViewPr>
      <p:cViewPr varScale="1">
        <p:scale>
          <a:sx n="36" d="100"/>
          <a:sy n="36" d="100"/>
        </p:scale>
        <p:origin x="1156"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C84720E2-7700-4489-B022-B588CF786A71}"/>
              </a:ext>
            </a:extLst>
          </p:cNvPr>
          <p:cNvGrpSpPr/>
          <p:nvPr/>
        </p:nvGrpSpPr>
        <p:grpSpPr>
          <a:xfrm>
            <a:off x="-265772" y="-322878"/>
            <a:ext cx="4285038" cy="10932756"/>
            <a:chOff x="0" y="0"/>
            <a:chExt cx="1128570" cy="2879409"/>
          </a:xfrm>
        </p:grpSpPr>
        <p:sp>
          <p:nvSpPr>
            <p:cNvPr id="3" name="Freeform 3">
              <a:extLst>
                <a:ext uri="{FF2B5EF4-FFF2-40B4-BE49-F238E27FC236}">
                  <a16:creationId xmlns:a16="http://schemas.microsoft.com/office/drawing/2014/main" id="{18EB14B4-FFA8-45AF-B788-FDF7023592C2}"/>
                </a:ext>
              </a:extLst>
            </p:cNvPr>
            <p:cNvSpPr/>
            <p:nvPr/>
          </p:nvSpPr>
          <p:spPr>
            <a:xfrm>
              <a:off x="0" y="0"/>
              <a:ext cx="1128570" cy="2879409"/>
            </a:xfrm>
            <a:custGeom>
              <a:avLst/>
              <a:gdLst/>
              <a:ahLst/>
              <a:cxnLst/>
              <a:rect l="l" t="t" r="r" b="b"/>
              <a:pathLst>
                <a:path w="1128570" h="2879409">
                  <a:moveTo>
                    <a:pt x="0" y="0"/>
                  </a:moveTo>
                  <a:lnTo>
                    <a:pt x="1128570" y="0"/>
                  </a:lnTo>
                  <a:lnTo>
                    <a:pt x="1128570" y="2879409"/>
                  </a:lnTo>
                  <a:lnTo>
                    <a:pt x="0" y="2879409"/>
                  </a:lnTo>
                  <a:close/>
                </a:path>
              </a:pathLst>
            </a:custGeom>
            <a:solidFill>
              <a:srgbClr val="4F8A8B"/>
            </a:solidFill>
          </p:spPr>
        </p:sp>
        <p:sp>
          <p:nvSpPr>
            <p:cNvPr id="4" name="TextBox 4">
              <a:extLst>
                <a:ext uri="{FF2B5EF4-FFF2-40B4-BE49-F238E27FC236}">
                  <a16:creationId xmlns:a16="http://schemas.microsoft.com/office/drawing/2014/main" id="{6E601DBD-03AD-4E81-865A-C13C81F1EB73}"/>
                </a:ext>
              </a:extLst>
            </p:cNvPr>
            <p:cNvSpPr txBox="1"/>
            <p:nvPr/>
          </p:nvSpPr>
          <p:spPr>
            <a:xfrm>
              <a:off x="0" y="-38100"/>
              <a:ext cx="1128570" cy="2917509"/>
            </a:xfrm>
            <a:prstGeom prst="rect">
              <a:avLst/>
            </a:prstGeom>
          </p:spPr>
          <p:txBody>
            <a:bodyPr lIns="50800" tIns="50800" rIns="50800" bIns="50800" rtlCol="0" anchor="ctr"/>
            <a:lstStyle/>
            <a:p>
              <a:pPr algn="ctr">
                <a:lnSpc>
                  <a:spcPts val="2659"/>
                </a:lnSpc>
              </a:pPr>
              <a:endParaRPr/>
            </a:p>
          </p:txBody>
        </p:sp>
      </p:grpSp>
      <p:grpSp>
        <p:nvGrpSpPr>
          <p:cNvPr id="5" name="Group 5">
            <a:extLst>
              <a:ext uri="{FF2B5EF4-FFF2-40B4-BE49-F238E27FC236}">
                <a16:creationId xmlns:a16="http://schemas.microsoft.com/office/drawing/2014/main" id="{39B98CDD-8D42-4188-8A58-389697282E28}"/>
              </a:ext>
            </a:extLst>
          </p:cNvPr>
          <p:cNvGrpSpPr/>
          <p:nvPr/>
        </p:nvGrpSpPr>
        <p:grpSpPr>
          <a:xfrm>
            <a:off x="1380045" y="2755416"/>
            <a:ext cx="4776187" cy="4776168"/>
            <a:chOff x="0" y="0"/>
            <a:chExt cx="6350000" cy="6349975"/>
          </a:xfrm>
        </p:grpSpPr>
        <p:sp>
          <p:nvSpPr>
            <p:cNvPr id="6" name="Freeform 6">
              <a:extLst>
                <a:ext uri="{FF2B5EF4-FFF2-40B4-BE49-F238E27FC236}">
                  <a16:creationId xmlns:a16="http://schemas.microsoft.com/office/drawing/2014/main" id="{777F3706-FB31-4666-A821-653A32FD94EC}"/>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16666" r="-16666"/>
              </a:stretch>
            </a:blipFill>
          </p:spPr>
        </p:sp>
      </p:grpSp>
      <p:sp>
        <p:nvSpPr>
          <p:cNvPr id="7" name="Freeform 7">
            <a:extLst>
              <a:ext uri="{FF2B5EF4-FFF2-40B4-BE49-F238E27FC236}">
                <a16:creationId xmlns:a16="http://schemas.microsoft.com/office/drawing/2014/main" id="{DA599EF3-8521-4DF1-B0EA-0DAF73276BF1}"/>
              </a:ext>
            </a:extLst>
          </p:cNvPr>
          <p:cNvSpPr/>
          <p:nvPr/>
        </p:nvSpPr>
        <p:spPr>
          <a:xfrm rot="-5400000">
            <a:off x="2571594" y="3644257"/>
            <a:ext cx="5893830" cy="2998486"/>
          </a:xfrm>
          <a:custGeom>
            <a:avLst/>
            <a:gdLst/>
            <a:ahLst/>
            <a:cxnLst/>
            <a:rect l="l" t="t" r="r" b="b"/>
            <a:pathLst>
              <a:path w="5893830" h="2998486">
                <a:moveTo>
                  <a:pt x="0" y="0"/>
                </a:moveTo>
                <a:lnTo>
                  <a:pt x="5893829" y="0"/>
                </a:lnTo>
                <a:lnTo>
                  <a:pt x="5893829" y="2998486"/>
                </a:lnTo>
                <a:lnTo>
                  <a:pt x="0" y="29984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12">
            <a:extLst>
              <a:ext uri="{FF2B5EF4-FFF2-40B4-BE49-F238E27FC236}">
                <a16:creationId xmlns:a16="http://schemas.microsoft.com/office/drawing/2014/main" id="{B155D45E-9ABE-434A-8EDF-06C31ABF865D}"/>
              </a:ext>
            </a:extLst>
          </p:cNvPr>
          <p:cNvSpPr/>
          <p:nvPr/>
        </p:nvSpPr>
        <p:spPr>
          <a:xfrm>
            <a:off x="5828487" y="2927483"/>
            <a:ext cx="834924" cy="83492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8A8B"/>
          </a:solidFill>
        </p:spPr>
      </p:sp>
      <p:sp>
        <p:nvSpPr>
          <p:cNvPr id="9" name="Freeform 15">
            <a:extLst>
              <a:ext uri="{FF2B5EF4-FFF2-40B4-BE49-F238E27FC236}">
                <a16:creationId xmlns:a16="http://schemas.microsoft.com/office/drawing/2014/main" id="{74B07A46-5C04-49C8-9B05-6777E8370E81}"/>
              </a:ext>
            </a:extLst>
          </p:cNvPr>
          <p:cNvSpPr/>
          <p:nvPr/>
        </p:nvSpPr>
        <p:spPr>
          <a:xfrm>
            <a:off x="5913762" y="6694437"/>
            <a:ext cx="834924" cy="83492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8A8B"/>
          </a:solidFill>
        </p:spPr>
      </p:sp>
      <p:sp>
        <p:nvSpPr>
          <p:cNvPr id="10" name="TextBox 17">
            <a:extLst>
              <a:ext uri="{FF2B5EF4-FFF2-40B4-BE49-F238E27FC236}">
                <a16:creationId xmlns:a16="http://schemas.microsoft.com/office/drawing/2014/main" id="{8F0CC5E5-1B07-4F2A-95B5-64F3F57C6E21}"/>
              </a:ext>
            </a:extLst>
          </p:cNvPr>
          <p:cNvSpPr txBox="1"/>
          <p:nvPr/>
        </p:nvSpPr>
        <p:spPr>
          <a:xfrm>
            <a:off x="1200612" y="4325302"/>
            <a:ext cx="5135053" cy="1692771"/>
          </a:xfrm>
          <a:prstGeom prst="rect">
            <a:avLst/>
          </a:prstGeom>
        </p:spPr>
        <p:txBody>
          <a:bodyPr lIns="0" tIns="0" rIns="0" bIns="0" rtlCol="0" anchor="t">
            <a:spAutoFit/>
          </a:bodyPr>
          <a:lstStyle/>
          <a:p>
            <a:pPr algn="ctr">
              <a:lnSpc>
                <a:spcPts val="6555"/>
              </a:lnSpc>
            </a:pPr>
            <a:r>
              <a:rPr lang="en-US" sz="5700" dirty="0">
                <a:solidFill>
                  <a:srgbClr val="FFFFFF"/>
                </a:solidFill>
                <a:latin typeface="Livvic Bold"/>
              </a:rPr>
              <a:t>ANSIBLE GROUP</a:t>
            </a:r>
          </a:p>
        </p:txBody>
      </p:sp>
      <p:sp>
        <p:nvSpPr>
          <p:cNvPr id="11" name="TextBox 18">
            <a:extLst>
              <a:ext uri="{FF2B5EF4-FFF2-40B4-BE49-F238E27FC236}">
                <a16:creationId xmlns:a16="http://schemas.microsoft.com/office/drawing/2014/main" id="{F91568C4-C141-4D46-9108-614AD3F6444C}"/>
              </a:ext>
            </a:extLst>
          </p:cNvPr>
          <p:cNvSpPr txBox="1"/>
          <p:nvPr/>
        </p:nvSpPr>
        <p:spPr>
          <a:xfrm>
            <a:off x="7435213" y="2843580"/>
            <a:ext cx="8125213" cy="340799"/>
          </a:xfrm>
          <a:prstGeom prst="rect">
            <a:avLst/>
          </a:prstGeom>
        </p:spPr>
        <p:txBody>
          <a:bodyPr lIns="0" tIns="0" rIns="0" bIns="0" rtlCol="0" anchor="t">
            <a:spAutoFit/>
          </a:bodyPr>
          <a:lstStyle/>
          <a:p>
            <a:pPr algn="just">
              <a:lnSpc>
                <a:spcPts val="2939"/>
              </a:lnSpc>
              <a:spcBef>
                <a:spcPct val="0"/>
              </a:spcBef>
            </a:pPr>
            <a:endParaRPr lang="en-US" sz="2099" dirty="0">
              <a:solidFill>
                <a:srgbClr val="000000"/>
              </a:solidFill>
              <a:latin typeface="Public Sans"/>
            </a:endParaRPr>
          </a:p>
        </p:txBody>
      </p:sp>
      <p:sp>
        <p:nvSpPr>
          <p:cNvPr id="12" name="TextBox 11">
            <a:extLst>
              <a:ext uri="{FF2B5EF4-FFF2-40B4-BE49-F238E27FC236}">
                <a16:creationId xmlns:a16="http://schemas.microsoft.com/office/drawing/2014/main" id="{99D4F35C-0700-492E-9483-08F0BF2E20CB}"/>
              </a:ext>
            </a:extLst>
          </p:cNvPr>
          <p:cNvSpPr txBox="1"/>
          <p:nvPr/>
        </p:nvSpPr>
        <p:spPr>
          <a:xfrm>
            <a:off x="9753600" y="3439061"/>
            <a:ext cx="8125213" cy="1569660"/>
          </a:xfrm>
          <a:prstGeom prst="rect">
            <a:avLst/>
          </a:prstGeom>
          <a:noFill/>
        </p:spPr>
        <p:txBody>
          <a:bodyPr wrap="square" rtlCol="0">
            <a:spAutoFit/>
          </a:bodyPr>
          <a:lstStyle/>
          <a:p>
            <a:r>
              <a:rPr lang="en-US" sz="4800" b="1" dirty="0"/>
              <a:t>Remittance Patterns and Economic Development</a:t>
            </a:r>
          </a:p>
        </p:txBody>
      </p:sp>
      <p:sp>
        <p:nvSpPr>
          <p:cNvPr id="13" name="Freeform 5">
            <a:extLst>
              <a:ext uri="{FF2B5EF4-FFF2-40B4-BE49-F238E27FC236}">
                <a16:creationId xmlns:a16="http://schemas.microsoft.com/office/drawing/2014/main" id="{7582A5D7-CE53-495D-B033-623694C50E43}"/>
              </a:ext>
            </a:extLst>
          </p:cNvPr>
          <p:cNvSpPr/>
          <p:nvPr/>
        </p:nvSpPr>
        <p:spPr>
          <a:xfrm>
            <a:off x="14428291" y="6502242"/>
            <a:ext cx="3859709" cy="3859709"/>
          </a:xfrm>
          <a:custGeom>
            <a:avLst/>
            <a:gdLst/>
            <a:ahLst/>
            <a:cxnLst/>
            <a:rect l="l" t="t" r="r" b="b"/>
            <a:pathLst>
              <a:path w="3859709" h="3859709">
                <a:moveTo>
                  <a:pt x="0" y="0"/>
                </a:moveTo>
                <a:lnTo>
                  <a:pt x="3859709" y="0"/>
                </a:lnTo>
                <a:lnTo>
                  <a:pt x="3859709" y="3859709"/>
                </a:lnTo>
                <a:lnTo>
                  <a:pt x="0" y="38597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3353984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16459200" y="8953501"/>
            <a:ext cx="1828800" cy="1333500"/>
          </a:xfrm>
          <a:custGeom>
            <a:avLst/>
            <a:gdLst/>
            <a:ahLst/>
            <a:cxnLst/>
            <a:rect l="l" t="t" r="r" b="b"/>
            <a:pathLst>
              <a:path w="3859709" h="3859709">
                <a:moveTo>
                  <a:pt x="0" y="0"/>
                </a:moveTo>
                <a:lnTo>
                  <a:pt x="3859709" y="0"/>
                </a:lnTo>
                <a:lnTo>
                  <a:pt x="3859709" y="3859709"/>
                </a:lnTo>
                <a:lnTo>
                  <a:pt x="0" y="38597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838200" y="647700"/>
            <a:ext cx="12649200" cy="1616596"/>
          </a:xfrm>
          <a:prstGeom prst="rect">
            <a:avLst/>
          </a:prstGeom>
        </p:spPr>
        <p:txBody>
          <a:bodyPr wrap="square" lIns="0" tIns="0" rIns="0" bIns="0" rtlCol="0" anchor="t">
            <a:spAutoFit/>
          </a:bodyPr>
          <a:lstStyle/>
          <a:p>
            <a:pPr algn="l">
              <a:lnSpc>
                <a:spcPts val="6555"/>
              </a:lnSpc>
            </a:pPr>
            <a:r>
              <a:rPr lang="en-US" sz="4000" b="1" dirty="0">
                <a:latin typeface="+mj-lt"/>
              </a:rPr>
              <a:t>MACHINE LEARNING (SARIMA MODEL cont.)</a:t>
            </a:r>
          </a:p>
          <a:p>
            <a:pPr algn="l">
              <a:lnSpc>
                <a:spcPts val="6555"/>
              </a:lnSpc>
            </a:pPr>
            <a:endParaRPr lang="en-US" sz="4000" b="1" dirty="0">
              <a:latin typeface="+mj-lt"/>
            </a:endParaRPr>
          </a:p>
        </p:txBody>
      </p:sp>
      <p:pic>
        <p:nvPicPr>
          <p:cNvPr id="3" name="Picture 2">
            <a:extLst>
              <a:ext uri="{FF2B5EF4-FFF2-40B4-BE49-F238E27FC236}">
                <a16:creationId xmlns:a16="http://schemas.microsoft.com/office/drawing/2014/main" id="{B95DD8B2-8DAB-4678-A7AE-6483F355C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922" y="2095500"/>
            <a:ext cx="8900082" cy="6019800"/>
          </a:xfrm>
          <a:prstGeom prst="rect">
            <a:avLst/>
          </a:prstGeom>
        </p:spPr>
      </p:pic>
      <p:pic>
        <p:nvPicPr>
          <p:cNvPr id="6" name="Picture 5">
            <a:extLst>
              <a:ext uri="{FF2B5EF4-FFF2-40B4-BE49-F238E27FC236}">
                <a16:creationId xmlns:a16="http://schemas.microsoft.com/office/drawing/2014/main" id="{6E781E2F-886C-4A11-96FB-A6BF6B6BE6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451" y="2077528"/>
            <a:ext cx="8900082" cy="6875972"/>
          </a:xfrm>
          <a:prstGeom prst="rect">
            <a:avLst/>
          </a:prstGeom>
        </p:spPr>
      </p:pic>
    </p:spTree>
    <p:extLst>
      <p:ext uri="{BB962C8B-B14F-4D97-AF65-F5344CB8AC3E}">
        <p14:creationId xmlns:p14="http://schemas.microsoft.com/office/powerpoint/2010/main" val="3718828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16535400" y="8455958"/>
            <a:ext cx="1752600" cy="1866901"/>
          </a:xfrm>
          <a:custGeom>
            <a:avLst/>
            <a:gdLst/>
            <a:ahLst/>
            <a:cxnLst/>
            <a:rect l="l" t="t" r="r" b="b"/>
            <a:pathLst>
              <a:path w="3859709" h="3859709">
                <a:moveTo>
                  <a:pt x="0" y="0"/>
                </a:moveTo>
                <a:lnTo>
                  <a:pt x="3859709" y="0"/>
                </a:lnTo>
                <a:lnTo>
                  <a:pt x="3859709" y="3859709"/>
                </a:lnTo>
                <a:lnTo>
                  <a:pt x="0" y="38597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838200" y="492424"/>
            <a:ext cx="12649200" cy="1616596"/>
          </a:xfrm>
          <a:prstGeom prst="rect">
            <a:avLst/>
          </a:prstGeom>
        </p:spPr>
        <p:txBody>
          <a:bodyPr wrap="square" lIns="0" tIns="0" rIns="0" bIns="0" rtlCol="0" anchor="t">
            <a:spAutoFit/>
          </a:bodyPr>
          <a:lstStyle/>
          <a:p>
            <a:pPr algn="l">
              <a:lnSpc>
                <a:spcPts val="6555"/>
              </a:lnSpc>
            </a:pPr>
            <a:r>
              <a:rPr lang="en-US" sz="4000" b="1" dirty="0">
                <a:latin typeface="+mj-lt"/>
              </a:rPr>
              <a:t>MACHINE LEARNING (SARIMA MODEL cont.) </a:t>
            </a:r>
          </a:p>
          <a:p>
            <a:pPr algn="l">
              <a:lnSpc>
                <a:spcPts val="6555"/>
              </a:lnSpc>
            </a:pPr>
            <a:endParaRPr lang="en-US" sz="4000" b="1" dirty="0">
              <a:latin typeface="+mj-lt"/>
            </a:endParaRPr>
          </a:p>
        </p:txBody>
      </p:sp>
      <p:pic>
        <p:nvPicPr>
          <p:cNvPr id="6" name="Picture 5">
            <a:extLst>
              <a:ext uri="{FF2B5EF4-FFF2-40B4-BE49-F238E27FC236}">
                <a16:creationId xmlns:a16="http://schemas.microsoft.com/office/drawing/2014/main" id="{C7480D64-92E2-4B93-B620-990DE6DB5A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9201" y="2111811"/>
            <a:ext cx="9228824" cy="6308289"/>
          </a:xfrm>
          <a:prstGeom prst="rect">
            <a:avLst/>
          </a:prstGeom>
        </p:spPr>
      </p:pic>
      <p:pic>
        <p:nvPicPr>
          <p:cNvPr id="16" name="Picture 15">
            <a:extLst>
              <a:ext uri="{FF2B5EF4-FFF2-40B4-BE49-F238E27FC236}">
                <a16:creationId xmlns:a16="http://schemas.microsoft.com/office/drawing/2014/main" id="{D0530B22-D14D-43EB-B505-5A638432E5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974" y="2324100"/>
            <a:ext cx="8399251" cy="6461125"/>
          </a:xfrm>
          <a:prstGeom prst="rect">
            <a:avLst/>
          </a:prstGeom>
        </p:spPr>
      </p:pic>
    </p:spTree>
    <p:extLst>
      <p:ext uri="{BB962C8B-B14F-4D97-AF65-F5344CB8AC3E}">
        <p14:creationId xmlns:p14="http://schemas.microsoft.com/office/powerpoint/2010/main" val="4120813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16383000" y="8455957"/>
            <a:ext cx="1905000" cy="1866901"/>
          </a:xfrm>
          <a:custGeom>
            <a:avLst/>
            <a:gdLst/>
            <a:ahLst/>
            <a:cxnLst/>
            <a:rect l="l" t="t" r="r" b="b"/>
            <a:pathLst>
              <a:path w="3859709" h="3859709">
                <a:moveTo>
                  <a:pt x="0" y="0"/>
                </a:moveTo>
                <a:lnTo>
                  <a:pt x="3859709" y="0"/>
                </a:lnTo>
                <a:lnTo>
                  <a:pt x="3859709" y="3859709"/>
                </a:lnTo>
                <a:lnTo>
                  <a:pt x="0" y="38597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838200" y="492424"/>
            <a:ext cx="12649200" cy="1616596"/>
          </a:xfrm>
          <a:prstGeom prst="rect">
            <a:avLst/>
          </a:prstGeom>
        </p:spPr>
        <p:txBody>
          <a:bodyPr wrap="square" lIns="0" tIns="0" rIns="0" bIns="0" rtlCol="0" anchor="t">
            <a:spAutoFit/>
          </a:bodyPr>
          <a:lstStyle/>
          <a:p>
            <a:pPr algn="l">
              <a:lnSpc>
                <a:spcPts val="6555"/>
              </a:lnSpc>
            </a:pPr>
            <a:r>
              <a:rPr lang="en-US" sz="4000" b="1" dirty="0">
                <a:latin typeface="+mj-lt"/>
              </a:rPr>
              <a:t>MACHINE LEARNING (SARIMA MODEL cont.) </a:t>
            </a:r>
          </a:p>
          <a:p>
            <a:pPr algn="l">
              <a:lnSpc>
                <a:spcPts val="6555"/>
              </a:lnSpc>
            </a:pPr>
            <a:endParaRPr lang="en-US" sz="4000" b="1" dirty="0">
              <a:latin typeface="+mj-lt"/>
            </a:endParaRPr>
          </a:p>
        </p:txBody>
      </p:sp>
      <p:pic>
        <p:nvPicPr>
          <p:cNvPr id="3" name="Picture 2">
            <a:extLst>
              <a:ext uri="{FF2B5EF4-FFF2-40B4-BE49-F238E27FC236}">
                <a16:creationId xmlns:a16="http://schemas.microsoft.com/office/drawing/2014/main" id="{4103B74E-B0D2-4D6C-8EF5-35A6FF2A37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2095500"/>
            <a:ext cx="9524971" cy="6400800"/>
          </a:xfrm>
          <a:prstGeom prst="rect">
            <a:avLst/>
          </a:prstGeom>
        </p:spPr>
      </p:pic>
      <p:pic>
        <p:nvPicPr>
          <p:cNvPr id="7" name="Picture 6">
            <a:extLst>
              <a:ext uri="{FF2B5EF4-FFF2-40B4-BE49-F238E27FC236}">
                <a16:creationId xmlns:a16="http://schemas.microsoft.com/office/drawing/2014/main" id="{A86FC6E7-70F7-4FDC-BED0-D47D0699D6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10801" y="1943100"/>
            <a:ext cx="7924800" cy="6614963"/>
          </a:xfrm>
          <a:prstGeom prst="rect">
            <a:avLst/>
          </a:prstGeom>
        </p:spPr>
      </p:pic>
    </p:spTree>
    <p:extLst>
      <p:ext uri="{BB962C8B-B14F-4D97-AF65-F5344CB8AC3E}">
        <p14:creationId xmlns:p14="http://schemas.microsoft.com/office/powerpoint/2010/main" val="15669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16383000" y="8455957"/>
            <a:ext cx="1905000" cy="1866901"/>
          </a:xfrm>
          <a:custGeom>
            <a:avLst/>
            <a:gdLst/>
            <a:ahLst/>
            <a:cxnLst/>
            <a:rect l="l" t="t" r="r" b="b"/>
            <a:pathLst>
              <a:path w="3859709" h="3859709">
                <a:moveTo>
                  <a:pt x="0" y="0"/>
                </a:moveTo>
                <a:lnTo>
                  <a:pt x="3859709" y="0"/>
                </a:lnTo>
                <a:lnTo>
                  <a:pt x="3859709" y="3859709"/>
                </a:lnTo>
                <a:lnTo>
                  <a:pt x="0" y="38597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838200" y="492424"/>
            <a:ext cx="12649200" cy="1616596"/>
          </a:xfrm>
          <a:prstGeom prst="rect">
            <a:avLst/>
          </a:prstGeom>
        </p:spPr>
        <p:txBody>
          <a:bodyPr wrap="square" lIns="0" tIns="0" rIns="0" bIns="0" rtlCol="0" anchor="t">
            <a:spAutoFit/>
          </a:bodyPr>
          <a:lstStyle/>
          <a:p>
            <a:pPr algn="l">
              <a:lnSpc>
                <a:spcPts val="6555"/>
              </a:lnSpc>
            </a:pPr>
            <a:r>
              <a:rPr lang="en-US" sz="4000" b="1" dirty="0">
                <a:latin typeface="+mj-lt"/>
              </a:rPr>
              <a:t>THE CHINA CASE STUDY</a:t>
            </a:r>
          </a:p>
          <a:p>
            <a:pPr algn="l">
              <a:lnSpc>
                <a:spcPts val="6555"/>
              </a:lnSpc>
            </a:pPr>
            <a:endParaRPr lang="en-US" sz="4000" b="1" dirty="0">
              <a:latin typeface="+mj-lt"/>
            </a:endParaRPr>
          </a:p>
        </p:txBody>
      </p:sp>
      <p:pic>
        <p:nvPicPr>
          <p:cNvPr id="4" name="Picture 3">
            <a:extLst>
              <a:ext uri="{FF2B5EF4-FFF2-40B4-BE49-F238E27FC236}">
                <a16:creationId xmlns:a16="http://schemas.microsoft.com/office/drawing/2014/main" id="{C88F8804-9BE6-42C4-9F30-1C013BBE45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 y="1896033"/>
            <a:ext cx="9214578" cy="6559924"/>
          </a:xfrm>
          <a:prstGeom prst="rect">
            <a:avLst/>
          </a:prstGeom>
        </p:spPr>
      </p:pic>
      <p:pic>
        <p:nvPicPr>
          <p:cNvPr id="11" name="Picture 10">
            <a:extLst>
              <a:ext uri="{FF2B5EF4-FFF2-40B4-BE49-F238E27FC236}">
                <a16:creationId xmlns:a16="http://schemas.microsoft.com/office/drawing/2014/main" id="{B6831BDA-6424-4A0B-9547-30E4A3F00A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3100" y="1638300"/>
            <a:ext cx="8493386" cy="6817657"/>
          </a:xfrm>
          <a:prstGeom prst="rect">
            <a:avLst/>
          </a:prstGeom>
        </p:spPr>
      </p:pic>
    </p:spTree>
    <p:extLst>
      <p:ext uri="{BB962C8B-B14F-4D97-AF65-F5344CB8AC3E}">
        <p14:creationId xmlns:p14="http://schemas.microsoft.com/office/powerpoint/2010/main" val="1799869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14428291" y="6592183"/>
            <a:ext cx="3859709" cy="3859709"/>
          </a:xfrm>
          <a:custGeom>
            <a:avLst/>
            <a:gdLst/>
            <a:ahLst/>
            <a:cxnLst/>
            <a:rect l="l" t="t" r="r" b="b"/>
            <a:pathLst>
              <a:path w="3859709" h="3859709">
                <a:moveTo>
                  <a:pt x="0" y="0"/>
                </a:moveTo>
                <a:lnTo>
                  <a:pt x="3859709" y="0"/>
                </a:lnTo>
                <a:lnTo>
                  <a:pt x="3859709" y="3859709"/>
                </a:lnTo>
                <a:lnTo>
                  <a:pt x="0" y="38597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838200" y="647700"/>
            <a:ext cx="7164454" cy="770211"/>
          </a:xfrm>
          <a:prstGeom prst="rect">
            <a:avLst/>
          </a:prstGeom>
        </p:spPr>
        <p:txBody>
          <a:bodyPr wrap="square" lIns="0" tIns="0" rIns="0" bIns="0" rtlCol="0" anchor="t">
            <a:spAutoFit/>
          </a:bodyPr>
          <a:lstStyle/>
          <a:p>
            <a:pPr algn="l">
              <a:lnSpc>
                <a:spcPts val="6555"/>
              </a:lnSpc>
            </a:pPr>
            <a:r>
              <a:rPr lang="en-US" sz="4000" b="1" dirty="0">
                <a:latin typeface="+mj-lt"/>
              </a:rPr>
              <a:t>CONCLUSION</a:t>
            </a:r>
          </a:p>
        </p:txBody>
      </p:sp>
      <p:sp>
        <p:nvSpPr>
          <p:cNvPr id="2" name="TextBox 1">
            <a:extLst>
              <a:ext uri="{FF2B5EF4-FFF2-40B4-BE49-F238E27FC236}">
                <a16:creationId xmlns:a16="http://schemas.microsoft.com/office/drawing/2014/main" id="{BB8293A5-04A4-4BEF-86D0-49170D10C52A}"/>
              </a:ext>
            </a:extLst>
          </p:cNvPr>
          <p:cNvSpPr txBox="1"/>
          <p:nvPr/>
        </p:nvSpPr>
        <p:spPr>
          <a:xfrm>
            <a:off x="1295400" y="2095500"/>
            <a:ext cx="15163800" cy="2246769"/>
          </a:xfrm>
          <a:prstGeom prst="rect">
            <a:avLst/>
          </a:prstGeom>
          <a:noFill/>
        </p:spPr>
        <p:txBody>
          <a:bodyPr wrap="square" rtlCol="0">
            <a:spAutoFit/>
          </a:bodyPr>
          <a:lstStyle/>
          <a:p>
            <a:pPr algn="just"/>
            <a:r>
              <a:rPr lang="en-US" sz="2800" dirty="0">
                <a:latin typeface="+mj-lt"/>
              </a:rPr>
              <a:t>A clear understanding and projection of the economic impacts facilitated through remittance as</a:t>
            </a:r>
          </a:p>
          <a:p>
            <a:pPr algn="just"/>
            <a:r>
              <a:rPr lang="en-US" sz="2800" dirty="0">
                <a:latin typeface="+mj-lt"/>
              </a:rPr>
              <a:t>supported by key development indicators is imperative for optimization strategy in a developing society.</a:t>
            </a:r>
          </a:p>
          <a:p>
            <a:pPr algn="just"/>
            <a:r>
              <a:rPr lang="en-US" sz="2800" dirty="0">
                <a:latin typeface="+mj-lt"/>
              </a:rPr>
              <a:t>Hence, insights gained through this research has the potential to inform policies on migration,</a:t>
            </a:r>
          </a:p>
          <a:p>
            <a:pPr algn="just"/>
            <a:r>
              <a:rPr lang="en-US" sz="2800" dirty="0">
                <a:latin typeface="+mj-lt"/>
              </a:rPr>
              <a:t>transaction, and technology advancement which influence remittance with resultant increase,</a:t>
            </a:r>
          </a:p>
          <a:p>
            <a:pPr algn="just"/>
            <a:r>
              <a:rPr lang="en-US" sz="2800" dirty="0">
                <a:latin typeface="+mj-lt"/>
              </a:rPr>
              <a:t>stagnation, or decline.</a:t>
            </a:r>
          </a:p>
        </p:txBody>
      </p:sp>
    </p:spTree>
    <p:extLst>
      <p:ext uri="{BB962C8B-B14F-4D97-AF65-F5344CB8AC3E}">
        <p14:creationId xmlns:p14="http://schemas.microsoft.com/office/powerpoint/2010/main" val="1492983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51" name="Group 2">
            <a:extLst>
              <a:ext uri="{FF2B5EF4-FFF2-40B4-BE49-F238E27FC236}">
                <a16:creationId xmlns:a16="http://schemas.microsoft.com/office/drawing/2014/main" id="{6F2A6ACA-23AF-4C5D-932F-FC9B57557D14}"/>
              </a:ext>
            </a:extLst>
          </p:cNvPr>
          <p:cNvGrpSpPr/>
          <p:nvPr/>
        </p:nvGrpSpPr>
        <p:grpSpPr>
          <a:xfrm>
            <a:off x="0" y="0"/>
            <a:ext cx="18288000" cy="5443506"/>
            <a:chOff x="0" y="0"/>
            <a:chExt cx="24384000" cy="7258008"/>
          </a:xfrm>
        </p:grpSpPr>
        <p:pic>
          <p:nvPicPr>
            <p:cNvPr id="52" name="Picture 3">
              <a:extLst>
                <a:ext uri="{FF2B5EF4-FFF2-40B4-BE49-F238E27FC236}">
                  <a16:creationId xmlns:a16="http://schemas.microsoft.com/office/drawing/2014/main" id="{FAF673B5-10D5-4734-AA43-8341369E7313}"/>
                </a:ext>
              </a:extLst>
            </p:cNvPr>
            <p:cNvPicPr>
              <a:picLocks noChangeAspect="1"/>
            </p:cNvPicPr>
            <p:nvPr/>
          </p:nvPicPr>
          <p:blipFill>
            <a:blip r:embed="rId2"/>
            <a:srcRect t="20595" b="26488"/>
            <a:stretch>
              <a:fillRect/>
            </a:stretch>
          </p:blipFill>
          <p:spPr>
            <a:xfrm>
              <a:off x="0" y="0"/>
              <a:ext cx="24384000" cy="7258008"/>
            </a:xfrm>
            <a:prstGeom prst="rect">
              <a:avLst/>
            </a:prstGeom>
          </p:spPr>
        </p:pic>
      </p:grpSp>
      <p:sp>
        <p:nvSpPr>
          <p:cNvPr id="19" name="TextBox 19"/>
          <p:cNvSpPr txBox="1"/>
          <p:nvPr/>
        </p:nvSpPr>
        <p:spPr>
          <a:xfrm>
            <a:off x="4390846" y="1690778"/>
            <a:ext cx="9096554" cy="1767296"/>
          </a:xfrm>
          <a:prstGeom prst="rect">
            <a:avLst/>
          </a:prstGeom>
        </p:spPr>
        <p:txBody>
          <a:bodyPr wrap="square" lIns="0" tIns="0" rIns="0" bIns="0" rtlCol="0" anchor="t">
            <a:spAutoFit/>
          </a:bodyPr>
          <a:lstStyle/>
          <a:p>
            <a:pPr algn="ctr">
              <a:lnSpc>
                <a:spcPts val="7143"/>
              </a:lnSpc>
            </a:pPr>
            <a:r>
              <a:rPr lang="en-US" sz="4800" dirty="0">
                <a:solidFill>
                  <a:srgbClr val="FFFFFF"/>
                </a:solidFill>
                <a:latin typeface="Livvic Bold"/>
              </a:rPr>
              <a:t>Meet Our  Team</a:t>
            </a:r>
          </a:p>
          <a:p>
            <a:pPr algn="l">
              <a:lnSpc>
                <a:spcPts val="7143"/>
              </a:lnSpc>
            </a:pPr>
            <a:endParaRPr lang="en-US" sz="4800" b="1" dirty="0">
              <a:latin typeface="+mj-lt"/>
            </a:endParaRPr>
          </a:p>
        </p:txBody>
      </p:sp>
      <p:sp>
        <p:nvSpPr>
          <p:cNvPr id="35" name="TextBox 34">
            <a:extLst>
              <a:ext uri="{FF2B5EF4-FFF2-40B4-BE49-F238E27FC236}">
                <a16:creationId xmlns:a16="http://schemas.microsoft.com/office/drawing/2014/main" id="{52EC6283-BFF7-4333-A914-B9EA45B8D3A5}"/>
              </a:ext>
            </a:extLst>
          </p:cNvPr>
          <p:cNvSpPr txBox="1"/>
          <p:nvPr/>
        </p:nvSpPr>
        <p:spPr>
          <a:xfrm>
            <a:off x="11473132" y="6079272"/>
            <a:ext cx="6814868" cy="4093428"/>
          </a:xfrm>
          <a:prstGeom prst="rect">
            <a:avLst/>
          </a:prstGeom>
          <a:noFill/>
        </p:spPr>
        <p:txBody>
          <a:bodyPr wrap="square" rtlCol="0">
            <a:spAutoFit/>
          </a:bodyPr>
          <a:lstStyle/>
          <a:p>
            <a:endParaRPr lang="en-US" b="1" dirty="0"/>
          </a:p>
          <a:p>
            <a:r>
              <a:rPr lang="en-US" sz="2800" b="1" dirty="0">
                <a:latin typeface="+mj-lt"/>
              </a:rPr>
              <a:t>ACTIVE TEAM MEMBERS</a:t>
            </a:r>
          </a:p>
          <a:p>
            <a:endParaRPr lang="en-US" b="1" dirty="0"/>
          </a:p>
          <a:p>
            <a:pPr marL="285750" indent="-285750">
              <a:buFont typeface="Arial" panose="020B0604020202020204" pitchFamily="34" charset="0"/>
              <a:buChar char="•"/>
            </a:pPr>
            <a:r>
              <a:rPr lang="en-US" sz="2800" dirty="0">
                <a:latin typeface="+mj-lt"/>
              </a:rPr>
              <a:t>Bright </a:t>
            </a:r>
            <a:r>
              <a:rPr lang="en-US" sz="2800" dirty="0" err="1">
                <a:latin typeface="+mj-lt"/>
              </a:rPr>
              <a:t>Egbo</a:t>
            </a:r>
            <a:r>
              <a:rPr lang="en-US" sz="2800" dirty="0">
                <a:latin typeface="+mj-lt"/>
              </a:rPr>
              <a:t> </a:t>
            </a:r>
          </a:p>
          <a:p>
            <a:pPr marL="285750" indent="-285750">
              <a:buFont typeface="Arial" panose="020B0604020202020204" pitchFamily="34" charset="0"/>
              <a:buChar char="•"/>
            </a:pPr>
            <a:r>
              <a:rPr lang="en-US" sz="2800" dirty="0">
                <a:latin typeface="+mj-lt"/>
              </a:rPr>
              <a:t>Barbara Addo</a:t>
            </a:r>
          </a:p>
          <a:p>
            <a:pPr marL="285750" indent="-285750">
              <a:buFont typeface="Arial" panose="020B0604020202020204" pitchFamily="34" charset="0"/>
              <a:buChar char="•"/>
            </a:pPr>
            <a:r>
              <a:rPr lang="en-US" sz="2800" dirty="0">
                <a:latin typeface="+mj-lt"/>
              </a:rPr>
              <a:t>Kwasi Owusu-</a:t>
            </a:r>
            <a:r>
              <a:rPr lang="en-US" sz="2800" dirty="0" err="1">
                <a:latin typeface="+mj-lt"/>
              </a:rPr>
              <a:t>Nyampong</a:t>
            </a:r>
            <a:endParaRPr lang="en-US" sz="2800" dirty="0">
              <a:latin typeface="+mj-lt"/>
            </a:endParaRPr>
          </a:p>
          <a:p>
            <a:pPr marL="285750" indent="-285750">
              <a:buFont typeface="Arial" panose="020B0604020202020204" pitchFamily="34" charset="0"/>
              <a:buChar char="•"/>
            </a:pPr>
            <a:r>
              <a:rPr lang="en-US" sz="2800" dirty="0">
                <a:latin typeface="+mj-lt"/>
              </a:rPr>
              <a:t>Yvonne </a:t>
            </a:r>
            <a:r>
              <a:rPr lang="en-US" sz="2800" dirty="0" err="1">
                <a:latin typeface="+mj-lt"/>
              </a:rPr>
              <a:t>Akpudo</a:t>
            </a:r>
            <a:endParaRPr lang="en-US" sz="2800" dirty="0">
              <a:latin typeface="+mj-lt"/>
            </a:endParaRPr>
          </a:p>
          <a:p>
            <a:pPr marL="285750" indent="-285750">
              <a:buFont typeface="Arial" panose="020B0604020202020204" pitchFamily="34" charset="0"/>
              <a:buChar char="•"/>
            </a:pPr>
            <a:r>
              <a:rPr lang="en-US" sz="2800" dirty="0">
                <a:latin typeface="+mj-lt"/>
              </a:rPr>
              <a:t>Aisha Hagar </a:t>
            </a:r>
          </a:p>
          <a:p>
            <a:pPr marL="285750" indent="-285750">
              <a:buFont typeface="Arial" panose="020B0604020202020204" pitchFamily="34" charset="0"/>
              <a:buChar char="•"/>
            </a:pPr>
            <a:r>
              <a:rPr lang="en-US" sz="2800" dirty="0" err="1">
                <a:latin typeface="+mj-lt"/>
              </a:rPr>
              <a:t>Akanbi</a:t>
            </a:r>
            <a:r>
              <a:rPr lang="en-US" sz="2800" dirty="0">
                <a:latin typeface="+mj-lt"/>
              </a:rPr>
              <a:t> Abiodun Olawale </a:t>
            </a:r>
          </a:p>
          <a:p>
            <a:pPr marL="285750" indent="-285750">
              <a:buFont typeface="Arial" panose="020B0604020202020204" pitchFamily="34" charset="0"/>
              <a:buChar char="•"/>
            </a:pPr>
            <a:endParaRPr lang="en-US" sz="2800" dirty="0">
              <a:latin typeface="+mj-lt"/>
            </a:endParaRPr>
          </a:p>
        </p:txBody>
      </p:sp>
      <p:sp>
        <p:nvSpPr>
          <p:cNvPr id="37" name="TextBox 36">
            <a:extLst>
              <a:ext uri="{FF2B5EF4-FFF2-40B4-BE49-F238E27FC236}">
                <a16:creationId xmlns:a16="http://schemas.microsoft.com/office/drawing/2014/main" id="{45F567A7-E0E9-40DA-9A66-DA86B0505C7E}"/>
              </a:ext>
            </a:extLst>
          </p:cNvPr>
          <p:cNvSpPr txBox="1"/>
          <p:nvPr/>
        </p:nvSpPr>
        <p:spPr>
          <a:xfrm>
            <a:off x="838200" y="9192280"/>
            <a:ext cx="2741659" cy="523220"/>
          </a:xfrm>
          <a:prstGeom prst="rect">
            <a:avLst/>
          </a:prstGeom>
          <a:noFill/>
        </p:spPr>
        <p:txBody>
          <a:bodyPr wrap="square" rtlCol="0">
            <a:spAutoFit/>
          </a:bodyPr>
          <a:lstStyle/>
          <a:p>
            <a:r>
              <a:rPr lang="en-US" sz="2800" dirty="0">
                <a:latin typeface="+mj-lt"/>
              </a:rPr>
              <a:t>Akash Kundu </a:t>
            </a:r>
          </a:p>
        </p:txBody>
      </p:sp>
      <p:sp>
        <p:nvSpPr>
          <p:cNvPr id="38" name="TextBox 37">
            <a:extLst>
              <a:ext uri="{FF2B5EF4-FFF2-40B4-BE49-F238E27FC236}">
                <a16:creationId xmlns:a16="http://schemas.microsoft.com/office/drawing/2014/main" id="{BA4FBBD2-BB0E-47C4-96C7-62E170FC97CF}"/>
              </a:ext>
            </a:extLst>
          </p:cNvPr>
          <p:cNvSpPr txBox="1"/>
          <p:nvPr/>
        </p:nvSpPr>
        <p:spPr>
          <a:xfrm>
            <a:off x="5476744" y="9192280"/>
            <a:ext cx="2371856" cy="523220"/>
          </a:xfrm>
          <a:prstGeom prst="rect">
            <a:avLst/>
          </a:prstGeom>
          <a:noFill/>
        </p:spPr>
        <p:txBody>
          <a:bodyPr wrap="square" rtlCol="0">
            <a:spAutoFit/>
          </a:bodyPr>
          <a:lstStyle/>
          <a:p>
            <a:r>
              <a:rPr lang="en-US" sz="2800" dirty="0">
                <a:latin typeface="+mj-lt"/>
              </a:rPr>
              <a:t>Donald </a:t>
            </a:r>
            <a:r>
              <a:rPr lang="en-US" sz="2800" dirty="0" err="1">
                <a:latin typeface="+mj-lt"/>
              </a:rPr>
              <a:t>Udofia</a:t>
            </a:r>
            <a:r>
              <a:rPr lang="en-US" sz="2800" dirty="0">
                <a:latin typeface="+mj-lt"/>
              </a:rPr>
              <a:t> </a:t>
            </a:r>
          </a:p>
        </p:txBody>
      </p:sp>
      <p:pic>
        <p:nvPicPr>
          <p:cNvPr id="40" name="Picture 39">
            <a:extLst>
              <a:ext uri="{FF2B5EF4-FFF2-40B4-BE49-F238E27FC236}">
                <a16:creationId xmlns:a16="http://schemas.microsoft.com/office/drawing/2014/main" id="{1B932868-41B9-4A6E-828F-9703A64ED0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5976744"/>
            <a:ext cx="2661124" cy="2661124"/>
          </a:xfrm>
          <a:prstGeom prst="rect">
            <a:avLst/>
          </a:prstGeom>
        </p:spPr>
      </p:pic>
      <p:pic>
        <p:nvPicPr>
          <p:cNvPr id="50" name="Picture 49">
            <a:extLst>
              <a:ext uri="{FF2B5EF4-FFF2-40B4-BE49-F238E27FC236}">
                <a16:creationId xmlns:a16="http://schemas.microsoft.com/office/drawing/2014/main" id="{D97C4B87-717C-4F54-9B09-8F62543EAB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7476" y="5976743"/>
            <a:ext cx="2355285" cy="2661124"/>
          </a:xfrm>
          <a:prstGeom prst="rect">
            <a:avLst/>
          </a:prstGeom>
        </p:spPr>
      </p:pic>
    </p:spTree>
    <p:extLst>
      <p:ext uri="{BB962C8B-B14F-4D97-AF65-F5344CB8AC3E}">
        <p14:creationId xmlns:p14="http://schemas.microsoft.com/office/powerpoint/2010/main" val="3277734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C84720E2-7700-4489-B022-B588CF786A71}"/>
              </a:ext>
            </a:extLst>
          </p:cNvPr>
          <p:cNvGrpSpPr/>
          <p:nvPr/>
        </p:nvGrpSpPr>
        <p:grpSpPr>
          <a:xfrm>
            <a:off x="-265772" y="-322878"/>
            <a:ext cx="4285038" cy="10932756"/>
            <a:chOff x="0" y="0"/>
            <a:chExt cx="1128570" cy="2879409"/>
          </a:xfrm>
        </p:grpSpPr>
        <p:sp>
          <p:nvSpPr>
            <p:cNvPr id="3" name="Freeform 3">
              <a:extLst>
                <a:ext uri="{FF2B5EF4-FFF2-40B4-BE49-F238E27FC236}">
                  <a16:creationId xmlns:a16="http://schemas.microsoft.com/office/drawing/2014/main" id="{18EB14B4-FFA8-45AF-B788-FDF7023592C2}"/>
                </a:ext>
              </a:extLst>
            </p:cNvPr>
            <p:cNvSpPr/>
            <p:nvPr/>
          </p:nvSpPr>
          <p:spPr>
            <a:xfrm>
              <a:off x="0" y="0"/>
              <a:ext cx="1128570" cy="2879409"/>
            </a:xfrm>
            <a:custGeom>
              <a:avLst/>
              <a:gdLst/>
              <a:ahLst/>
              <a:cxnLst/>
              <a:rect l="l" t="t" r="r" b="b"/>
              <a:pathLst>
                <a:path w="1128570" h="2879409">
                  <a:moveTo>
                    <a:pt x="0" y="0"/>
                  </a:moveTo>
                  <a:lnTo>
                    <a:pt x="1128570" y="0"/>
                  </a:lnTo>
                  <a:lnTo>
                    <a:pt x="1128570" y="2879409"/>
                  </a:lnTo>
                  <a:lnTo>
                    <a:pt x="0" y="2879409"/>
                  </a:lnTo>
                  <a:close/>
                </a:path>
              </a:pathLst>
            </a:custGeom>
            <a:solidFill>
              <a:srgbClr val="4F8A8B"/>
            </a:solidFill>
          </p:spPr>
        </p:sp>
        <p:sp>
          <p:nvSpPr>
            <p:cNvPr id="4" name="TextBox 4">
              <a:extLst>
                <a:ext uri="{FF2B5EF4-FFF2-40B4-BE49-F238E27FC236}">
                  <a16:creationId xmlns:a16="http://schemas.microsoft.com/office/drawing/2014/main" id="{6E601DBD-03AD-4E81-865A-C13C81F1EB73}"/>
                </a:ext>
              </a:extLst>
            </p:cNvPr>
            <p:cNvSpPr txBox="1"/>
            <p:nvPr/>
          </p:nvSpPr>
          <p:spPr>
            <a:xfrm>
              <a:off x="0" y="-38100"/>
              <a:ext cx="1128570" cy="2917509"/>
            </a:xfrm>
            <a:prstGeom prst="rect">
              <a:avLst/>
            </a:prstGeom>
          </p:spPr>
          <p:txBody>
            <a:bodyPr lIns="50800" tIns="50800" rIns="50800" bIns="50800" rtlCol="0" anchor="ctr"/>
            <a:lstStyle/>
            <a:p>
              <a:pPr algn="ctr">
                <a:lnSpc>
                  <a:spcPts val="2659"/>
                </a:lnSpc>
              </a:pPr>
              <a:endParaRPr/>
            </a:p>
          </p:txBody>
        </p:sp>
      </p:grpSp>
      <p:grpSp>
        <p:nvGrpSpPr>
          <p:cNvPr id="5" name="Group 5">
            <a:extLst>
              <a:ext uri="{FF2B5EF4-FFF2-40B4-BE49-F238E27FC236}">
                <a16:creationId xmlns:a16="http://schemas.microsoft.com/office/drawing/2014/main" id="{39B98CDD-8D42-4188-8A58-389697282E28}"/>
              </a:ext>
            </a:extLst>
          </p:cNvPr>
          <p:cNvGrpSpPr/>
          <p:nvPr/>
        </p:nvGrpSpPr>
        <p:grpSpPr>
          <a:xfrm>
            <a:off x="1380045" y="2755416"/>
            <a:ext cx="4776187" cy="4776168"/>
            <a:chOff x="0" y="0"/>
            <a:chExt cx="6350000" cy="6349975"/>
          </a:xfrm>
        </p:grpSpPr>
        <p:sp>
          <p:nvSpPr>
            <p:cNvPr id="6" name="Freeform 6">
              <a:extLst>
                <a:ext uri="{FF2B5EF4-FFF2-40B4-BE49-F238E27FC236}">
                  <a16:creationId xmlns:a16="http://schemas.microsoft.com/office/drawing/2014/main" id="{777F3706-FB31-4666-A821-653A32FD94EC}"/>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16666" r="-16666"/>
              </a:stretch>
            </a:blipFill>
          </p:spPr>
        </p:sp>
      </p:grpSp>
      <p:sp>
        <p:nvSpPr>
          <p:cNvPr id="7" name="Freeform 7">
            <a:extLst>
              <a:ext uri="{FF2B5EF4-FFF2-40B4-BE49-F238E27FC236}">
                <a16:creationId xmlns:a16="http://schemas.microsoft.com/office/drawing/2014/main" id="{DA599EF3-8521-4DF1-B0EA-0DAF73276BF1}"/>
              </a:ext>
            </a:extLst>
          </p:cNvPr>
          <p:cNvSpPr/>
          <p:nvPr/>
        </p:nvSpPr>
        <p:spPr>
          <a:xfrm rot="-5400000">
            <a:off x="2571594" y="3644257"/>
            <a:ext cx="5893830" cy="2998486"/>
          </a:xfrm>
          <a:custGeom>
            <a:avLst/>
            <a:gdLst/>
            <a:ahLst/>
            <a:cxnLst/>
            <a:rect l="l" t="t" r="r" b="b"/>
            <a:pathLst>
              <a:path w="5893830" h="2998486">
                <a:moveTo>
                  <a:pt x="0" y="0"/>
                </a:moveTo>
                <a:lnTo>
                  <a:pt x="5893829" y="0"/>
                </a:lnTo>
                <a:lnTo>
                  <a:pt x="5893829" y="2998486"/>
                </a:lnTo>
                <a:lnTo>
                  <a:pt x="0" y="29984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12">
            <a:extLst>
              <a:ext uri="{FF2B5EF4-FFF2-40B4-BE49-F238E27FC236}">
                <a16:creationId xmlns:a16="http://schemas.microsoft.com/office/drawing/2014/main" id="{B155D45E-9ABE-434A-8EDF-06C31ABF865D}"/>
              </a:ext>
            </a:extLst>
          </p:cNvPr>
          <p:cNvSpPr/>
          <p:nvPr/>
        </p:nvSpPr>
        <p:spPr>
          <a:xfrm>
            <a:off x="5828487" y="2927483"/>
            <a:ext cx="834924" cy="83492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8A8B"/>
          </a:solidFill>
        </p:spPr>
      </p:sp>
      <p:sp>
        <p:nvSpPr>
          <p:cNvPr id="9" name="Freeform 15">
            <a:extLst>
              <a:ext uri="{FF2B5EF4-FFF2-40B4-BE49-F238E27FC236}">
                <a16:creationId xmlns:a16="http://schemas.microsoft.com/office/drawing/2014/main" id="{74B07A46-5C04-49C8-9B05-6777E8370E81}"/>
              </a:ext>
            </a:extLst>
          </p:cNvPr>
          <p:cNvSpPr/>
          <p:nvPr/>
        </p:nvSpPr>
        <p:spPr>
          <a:xfrm>
            <a:off x="5913762" y="6694437"/>
            <a:ext cx="834924" cy="83492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8A8B"/>
          </a:solidFill>
        </p:spPr>
      </p:sp>
      <p:sp>
        <p:nvSpPr>
          <p:cNvPr id="10" name="TextBox 17">
            <a:extLst>
              <a:ext uri="{FF2B5EF4-FFF2-40B4-BE49-F238E27FC236}">
                <a16:creationId xmlns:a16="http://schemas.microsoft.com/office/drawing/2014/main" id="{8F0CC5E5-1B07-4F2A-95B5-64F3F57C6E21}"/>
              </a:ext>
            </a:extLst>
          </p:cNvPr>
          <p:cNvSpPr txBox="1"/>
          <p:nvPr/>
        </p:nvSpPr>
        <p:spPr>
          <a:xfrm>
            <a:off x="1200612" y="4325302"/>
            <a:ext cx="5135053" cy="1692771"/>
          </a:xfrm>
          <a:prstGeom prst="rect">
            <a:avLst/>
          </a:prstGeom>
        </p:spPr>
        <p:txBody>
          <a:bodyPr lIns="0" tIns="0" rIns="0" bIns="0" rtlCol="0" anchor="t">
            <a:spAutoFit/>
          </a:bodyPr>
          <a:lstStyle/>
          <a:p>
            <a:pPr algn="ctr">
              <a:lnSpc>
                <a:spcPts val="6555"/>
              </a:lnSpc>
            </a:pPr>
            <a:r>
              <a:rPr lang="en-US" sz="5700" dirty="0">
                <a:solidFill>
                  <a:srgbClr val="FFFFFF"/>
                </a:solidFill>
                <a:latin typeface="Livvic Bold"/>
              </a:rPr>
              <a:t>ANSIBLE GROUP</a:t>
            </a:r>
          </a:p>
        </p:txBody>
      </p:sp>
      <p:sp>
        <p:nvSpPr>
          <p:cNvPr id="11" name="TextBox 18">
            <a:extLst>
              <a:ext uri="{FF2B5EF4-FFF2-40B4-BE49-F238E27FC236}">
                <a16:creationId xmlns:a16="http://schemas.microsoft.com/office/drawing/2014/main" id="{F91568C4-C141-4D46-9108-614AD3F6444C}"/>
              </a:ext>
            </a:extLst>
          </p:cNvPr>
          <p:cNvSpPr txBox="1"/>
          <p:nvPr/>
        </p:nvSpPr>
        <p:spPr>
          <a:xfrm>
            <a:off x="7435213" y="2843580"/>
            <a:ext cx="8125213" cy="340799"/>
          </a:xfrm>
          <a:prstGeom prst="rect">
            <a:avLst/>
          </a:prstGeom>
        </p:spPr>
        <p:txBody>
          <a:bodyPr lIns="0" tIns="0" rIns="0" bIns="0" rtlCol="0" anchor="t">
            <a:spAutoFit/>
          </a:bodyPr>
          <a:lstStyle/>
          <a:p>
            <a:pPr algn="just">
              <a:lnSpc>
                <a:spcPts val="2939"/>
              </a:lnSpc>
              <a:spcBef>
                <a:spcPct val="0"/>
              </a:spcBef>
            </a:pPr>
            <a:endParaRPr lang="en-US" sz="2099" dirty="0">
              <a:solidFill>
                <a:srgbClr val="000000"/>
              </a:solidFill>
              <a:latin typeface="Public Sans"/>
            </a:endParaRPr>
          </a:p>
        </p:txBody>
      </p:sp>
      <p:sp>
        <p:nvSpPr>
          <p:cNvPr id="12" name="TextBox 11">
            <a:extLst>
              <a:ext uri="{FF2B5EF4-FFF2-40B4-BE49-F238E27FC236}">
                <a16:creationId xmlns:a16="http://schemas.microsoft.com/office/drawing/2014/main" id="{99D4F35C-0700-492E-9483-08F0BF2E20CB}"/>
              </a:ext>
            </a:extLst>
          </p:cNvPr>
          <p:cNvSpPr txBox="1"/>
          <p:nvPr/>
        </p:nvSpPr>
        <p:spPr>
          <a:xfrm>
            <a:off x="8326716" y="4427812"/>
            <a:ext cx="8125213" cy="830997"/>
          </a:xfrm>
          <a:prstGeom prst="rect">
            <a:avLst/>
          </a:prstGeom>
          <a:noFill/>
        </p:spPr>
        <p:txBody>
          <a:bodyPr wrap="square" rtlCol="0">
            <a:spAutoFit/>
          </a:bodyPr>
          <a:lstStyle/>
          <a:p>
            <a:r>
              <a:rPr lang="en-US" sz="4800" b="1" dirty="0">
                <a:solidFill>
                  <a:schemeClr val="accent5">
                    <a:lumMod val="50000"/>
                  </a:schemeClr>
                </a:solidFill>
              </a:rPr>
              <a:t>THANK YOU</a:t>
            </a:r>
          </a:p>
        </p:txBody>
      </p:sp>
      <p:sp>
        <p:nvSpPr>
          <p:cNvPr id="13" name="Freeform 5">
            <a:extLst>
              <a:ext uri="{FF2B5EF4-FFF2-40B4-BE49-F238E27FC236}">
                <a16:creationId xmlns:a16="http://schemas.microsoft.com/office/drawing/2014/main" id="{7582A5D7-CE53-495D-B033-623694C50E43}"/>
              </a:ext>
            </a:extLst>
          </p:cNvPr>
          <p:cNvSpPr/>
          <p:nvPr/>
        </p:nvSpPr>
        <p:spPr>
          <a:xfrm>
            <a:off x="14428291" y="6502242"/>
            <a:ext cx="3859709" cy="3859709"/>
          </a:xfrm>
          <a:custGeom>
            <a:avLst/>
            <a:gdLst/>
            <a:ahLst/>
            <a:cxnLst/>
            <a:rect l="l" t="t" r="r" b="b"/>
            <a:pathLst>
              <a:path w="3859709" h="3859709">
                <a:moveTo>
                  <a:pt x="0" y="0"/>
                </a:moveTo>
                <a:lnTo>
                  <a:pt x="3859709" y="0"/>
                </a:lnTo>
                <a:lnTo>
                  <a:pt x="3859709" y="3859709"/>
                </a:lnTo>
                <a:lnTo>
                  <a:pt x="0" y="38597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1149732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14428291" y="6592183"/>
            <a:ext cx="3859709" cy="3859709"/>
          </a:xfrm>
          <a:custGeom>
            <a:avLst/>
            <a:gdLst/>
            <a:ahLst/>
            <a:cxnLst/>
            <a:rect l="l" t="t" r="r" b="b"/>
            <a:pathLst>
              <a:path w="3859709" h="3859709">
                <a:moveTo>
                  <a:pt x="0" y="0"/>
                </a:moveTo>
                <a:lnTo>
                  <a:pt x="3859709" y="0"/>
                </a:lnTo>
                <a:lnTo>
                  <a:pt x="3859709" y="3859709"/>
                </a:lnTo>
                <a:lnTo>
                  <a:pt x="0" y="38597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838200" y="647700"/>
            <a:ext cx="7164454" cy="770211"/>
          </a:xfrm>
          <a:prstGeom prst="rect">
            <a:avLst/>
          </a:prstGeom>
        </p:spPr>
        <p:txBody>
          <a:bodyPr wrap="square" lIns="0" tIns="0" rIns="0" bIns="0" rtlCol="0" anchor="t">
            <a:spAutoFit/>
          </a:bodyPr>
          <a:lstStyle/>
          <a:p>
            <a:pPr algn="l">
              <a:lnSpc>
                <a:spcPts val="6555"/>
              </a:lnSpc>
            </a:pPr>
            <a:r>
              <a:rPr lang="en-US" sz="4000" b="1" dirty="0">
                <a:latin typeface="+mj-lt"/>
              </a:rPr>
              <a:t>INTRODUCTION</a:t>
            </a:r>
          </a:p>
        </p:txBody>
      </p:sp>
      <p:sp>
        <p:nvSpPr>
          <p:cNvPr id="16" name="TextBox 15">
            <a:extLst>
              <a:ext uri="{FF2B5EF4-FFF2-40B4-BE49-F238E27FC236}">
                <a16:creationId xmlns:a16="http://schemas.microsoft.com/office/drawing/2014/main" id="{E4A7AAE2-9156-4AAB-999D-000F3781A556}"/>
              </a:ext>
            </a:extLst>
          </p:cNvPr>
          <p:cNvSpPr txBox="1"/>
          <p:nvPr/>
        </p:nvSpPr>
        <p:spPr>
          <a:xfrm>
            <a:off x="917302" y="2400300"/>
            <a:ext cx="16837297" cy="5262979"/>
          </a:xfrm>
          <a:prstGeom prst="rect">
            <a:avLst/>
          </a:prstGeom>
          <a:noFill/>
        </p:spPr>
        <p:txBody>
          <a:bodyPr wrap="square" rtlCol="0">
            <a:spAutoFit/>
          </a:bodyPr>
          <a:lstStyle/>
          <a:p>
            <a:endParaRPr lang="en-US" sz="2800" dirty="0">
              <a:latin typeface="+mj-lt"/>
            </a:endParaRPr>
          </a:p>
          <a:p>
            <a:pPr marL="457200" indent="-457200">
              <a:buFont typeface="Arial" panose="020B0604020202020204" pitchFamily="34" charset="0"/>
              <a:buChar char="•"/>
            </a:pPr>
            <a:r>
              <a:rPr lang="en-US" sz="2800" dirty="0">
                <a:latin typeface="+mj-lt"/>
              </a:rPr>
              <a:t>Over the years, a remarkable increase in remittance inflows especially to developing countries has been reported with a</a:t>
            </a:r>
            <a:r>
              <a:rPr lang="en-US" sz="2800" dirty="0"/>
              <a:t>n estimate of $630 billion in 2021 and a current estimate of $860 billion for 2023 globally (World Bank-KNOMAD, 2023.</a:t>
            </a:r>
          </a:p>
          <a:p>
            <a:pPr marL="342900" indent="-342900">
              <a:buFont typeface="Arial" panose="020B0604020202020204" pitchFamily="34" charset="0"/>
              <a:buChar char="•"/>
            </a:pPr>
            <a:endParaRPr lang="en-US" sz="2800" dirty="0">
              <a:latin typeface="+mj-lt"/>
            </a:endParaRPr>
          </a:p>
          <a:p>
            <a:pPr marL="457200" indent="-457200">
              <a:buFont typeface="Arial" panose="020B0604020202020204" pitchFamily="34" charset="0"/>
              <a:buChar char="•"/>
            </a:pPr>
            <a:r>
              <a:rPr lang="en-US" sz="2800" dirty="0">
                <a:latin typeface="+mj-lt"/>
              </a:rPr>
              <a:t>These funds represent a significant share of the Gross Domestic Product (GDP) in many recipient countries, where they are crucially utilized for essential needs such as food, education, healthcare, and business investments and it is thus expected that the positive implication of remittance inflow will outweigh any negative outcome in the recipient developing economy.</a:t>
            </a:r>
          </a:p>
          <a:p>
            <a:br>
              <a:rPr lang="en-US" sz="2800" dirty="0"/>
            </a:br>
            <a:endParaRPr lang="en-US" sz="2800" dirty="0">
              <a:latin typeface="+mj-lt"/>
            </a:endParaRPr>
          </a:p>
          <a:p>
            <a:pPr marL="342900" indent="-342900">
              <a:buFont typeface="Arial" panose="020B0604020202020204" pitchFamily="34" charset="0"/>
              <a:buChar char="•"/>
            </a:pPr>
            <a:endParaRPr lang="en-US" sz="2800" dirty="0">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166882"/>
            <a:ext cx="974915" cy="9749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8A8B"/>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079"/>
                </a:lnSpc>
              </a:pPr>
              <a:r>
                <a:rPr lang="en-US" sz="2199">
                  <a:solidFill>
                    <a:srgbClr val="FFFFFF"/>
                  </a:solidFill>
                  <a:latin typeface="Public Sans Bold"/>
                </a:rPr>
                <a:t>01</a:t>
              </a:r>
            </a:p>
          </p:txBody>
        </p:sp>
      </p:grpSp>
      <p:grpSp>
        <p:nvGrpSpPr>
          <p:cNvPr id="5" name="Group 5"/>
          <p:cNvGrpSpPr/>
          <p:nvPr/>
        </p:nvGrpSpPr>
        <p:grpSpPr>
          <a:xfrm>
            <a:off x="9144000" y="4244785"/>
            <a:ext cx="974915" cy="9749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8A8B"/>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079"/>
                </a:lnSpc>
              </a:pPr>
              <a:r>
                <a:rPr lang="en-US" sz="2199" dirty="0">
                  <a:solidFill>
                    <a:srgbClr val="FFFFFF"/>
                  </a:solidFill>
                  <a:latin typeface="Public Sans Bold"/>
                </a:rPr>
                <a:t>02</a:t>
              </a:r>
            </a:p>
          </p:txBody>
        </p:sp>
      </p:grpSp>
      <p:grpSp>
        <p:nvGrpSpPr>
          <p:cNvPr id="17" name="Group 17"/>
          <p:cNvGrpSpPr>
            <a:grpSpLocks noChangeAspect="1"/>
          </p:cNvGrpSpPr>
          <p:nvPr/>
        </p:nvGrpSpPr>
        <p:grpSpPr>
          <a:xfrm>
            <a:off x="-165276" y="4122526"/>
            <a:ext cx="6376863" cy="6376863"/>
            <a:chOff x="0" y="0"/>
            <a:chExt cx="6350000" cy="6350000"/>
          </a:xfrm>
        </p:grpSpPr>
        <p:sp>
          <p:nvSpPr>
            <p:cNvPr id="18" name="Freeform 18"/>
            <p:cNvSpPr/>
            <p:nvPr/>
          </p:nvSpPr>
          <p:spPr>
            <a:xfrm>
              <a:off x="0" y="0"/>
              <a:ext cx="6350000" cy="6350000"/>
            </a:xfrm>
            <a:custGeom>
              <a:avLst/>
              <a:gdLst/>
              <a:ahLst/>
              <a:cxnLst/>
              <a:rect l="l" t="t" r="r" b="b"/>
              <a:pathLst>
                <a:path w="6350000" h="6350000">
                  <a:moveTo>
                    <a:pt x="0" y="0"/>
                  </a:moveTo>
                  <a:lnTo>
                    <a:pt x="0" y="6350000"/>
                  </a:lnTo>
                  <a:lnTo>
                    <a:pt x="6350000" y="6350000"/>
                  </a:lnTo>
                  <a:cubicBezTo>
                    <a:pt x="6350000" y="2843530"/>
                    <a:pt x="3506470" y="0"/>
                    <a:pt x="0" y="0"/>
                  </a:cubicBezTo>
                  <a:close/>
                </a:path>
              </a:pathLst>
            </a:custGeom>
            <a:blipFill>
              <a:blip r:embed="rId2"/>
              <a:stretch>
                <a:fillRect/>
              </a:stretch>
            </a:blipFill>
          </p:spPr>
        </p:sp>
      </p:grpSp>
      <p:sp>
        <p:nvSpPr>
          <p:cNvPr id="19" name="TextBox 19"/>
          <p:cNvSpPr txBox="1"/>
          <p:nvPr/>
        </p:nvSpPr>
        <p:spPr>
          <a:xfrm>
            <a:off x="3023155" y="1702208"/>
            <a:ext cx="4564322" cy="845360"/>
          </a:xfrm>
          <a:prstGeom prst="rect">
            <a:avLst/>
          </a:prstGeom>
        </p:spPr>
        <p:txBody>
          <a:bodyPr lIns="0" tIns="0" rIns="0" bIns="0" rtlCol="0" anchor="t">
            <a:spAutoFit/>
          </a:bodyPr>
          <a:lstStyle/>
          <a:p>
            <a:pPr algn="l">
              <a:lnSpc>
                <a:spcPts val="7143"/>
              </a:lnSpc>
            </a:pPr>
            <a:r>
              <a:rPr lang="en-US" sz="4800" b="1" dirty="0">
                <a:latin typeface="+mj-lt"/>
              </a:rPr>
              <a:t>PROBLEM</a:t>
            </a:r>
          </a:p>
        </p:txBody>
      </p:sp>
      <p:sp>
        <p:nvSpPr>
          <p:cNvPr id="20" name="TextBox 20"/>
          <p:cNvSpPr txBox="1"/>
          <p:nvPr/>
        </p:nvSpPr>
        <p:spPr>
          <a:xfrm>
            <a:off x="10600144" y="2157981"/>
            <a:ext cx="7459256" cy="1569469"/>
          </a:xfrm>
          <a:prstGeom prst="rect">
            <a:avLst/>
          </a:prstGeom>
        </p:spPr>
        <p:txBody>
          <a:bodyPr wrap="square" lIns="0" tIns="0" rIns="0" bIns="0" rtlCol="0" anchor="t">
            <a:spAutoFit/>
          </a:bodyPr>
          <a:lstStyle/>
          <a:p>
            <a:pPr>
              <a:lnSpc>
                <a:spcPts val="4195"/>
              </a:lnSpc>
              <a:spcBef>
                <a:spcPct val="0"/>
              </a:spcBef>
            </a:pPr>
            <a:r>
              <a:rPr lang="en-US" sz="2800" dirty="0">
                <a:latin typeface="+mj-lt"/>
              </a:rPr>
              <a:t>Economic impacts of remittance are poorly measured.</a:t>
            </a:r>
          </a:p>
          <a:p>
            <a:pPr algn="l">
              <a:lnSpc>
                <a:spcPts val="4195"/>
              </a:lnSpc>
              <a:spcBef>
                <a:spcPct val="0"/>
              </a:spcBef>
            </a:pPr>
            <a:endParaRPr lang="en-US" sz="2996" dirty="0">
              <a:solidFill>
                <a:srgbClr val="4F8A8B"/>
              </a:solidFill>
              <a:latin typeface="Public Sans Bold"/>
            </a:endParaRPr>
          </a:p>
        </p:txBody>
      </p:sp>
      <p:sp>
        <p:nvSpPr>
          <p:cNvPr id="21" name="TextBox 21"/>
          <p:cNvSpPr txBox="1"/>
          <p:nvPr/>
        </p:nvSpPr>
        <p:spPr>
          <a:xfrm>
            <a:off x="10600144" y="4174948"/>
            <a:ext cx="7459256" cy="2646687"/>
          </a:xfrm>
          <a:prstGeom prst="rect">
            <a:avLst/>
          </a:prstGeom>
        </p:spPr>
        <p:txBody>
          <a:bodyPr wrap="square" lIns="0" tIns="0" rIns="0" bIns="0" rtlCol="0" anchor="t">
            <a:spAutoFit/>
          </a:bodyPr>
          <a:lstStyle/>
          <a:p>
            <a:pPr>
              <a:lnSpc>
                <a:spcPts val="4195"/>
              </a:lnSpc>
              <a:spcBef>
                <a:spcPct val="0"/>
              </a:spcBef>
            </a:pPr>
            <a:r>
              <a:rPr lang="en-US" sz="2800" dirty="0">
                <a:latin typeface="+mj-lt"/>
              </a:rPr>
              <a:t>The lack of a globally acceptable framework inhibits consistent monitoring and projections, crucial for upholding policies that ensure a consistent increase in remittance inflow to developing economies.</a:t>
            </a:r>
          </a:p>
          <a:p>
            <a:pPr algn="l">
              <a:lnSpc>
                <a:spcPts val="4195"/>
              </a:lnSpc>
              <a:spcBef>
                <a:spcPct val="0"/>
              </a:spcBef>
            </a:pPr>
            <a:endParaRPr lang="en-US" sz="2996" dirty="0">
              <a:solidFill>
                <a:srgbClr val="4F8A8B"/>
              </a:solidFill>
              <a:latin typeface="Public Sa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9064326" y="3451960"/>
            <a:ext cx="974915" cy="97491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8A8B"/>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079"/>
                </a:lnSpc>
              </a:pPr>
              <a:r>
                <a:rPr lang="en-US" sz="2199" dirty="0">
                  <a:solidFill>
                    <a:srgbClr val="FFFFFF"/>
                  </a:solidFill>
                  <a:latin typeface="Public Sans Bold"/>
                </a:rPr>
                <a:t>01</a:t>
              </a:r>
            </a:p>
          </p:txBody>
        </p:sp>
      </p:grpSp>
      <p:grpSp>
        <p:nvGrpSpPr>
          <p:cNvPr id="5" name="Group 5"/>
          <p:cNvGrpSpPr/>
          <p:nvPr/>
        </p:nvGrpSpPr>
        <p:grpSpPr>
          <a:xfrm>
            <a:off x="9064326" y="5529863"/>
            <a:ext cx="974915" cy="97491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8A8B"/>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079"/>
                </a:lnSpc>
              </a:pPr>
              <a:r>
                <a:rPr lang="en-US" sz="2199" dirty="0">
                  <a:solidFill>
                    <a:srgbClr val="FFFFFF"/>
                  </a:solidFill>
                  <a:latin typeface="Public Sans Bold"/>
                </a:rPr>
                <a:t>02</a:t>
              </a:r>
            </a:p>
          </p:txBody>
        </p:sp>
      </p:grpSp>
      <p:grpSp>
        <p:nvGrpSpPr>
          <p:cNvPr id="17" name="Group 17"/>
          <p:cNvGrpSpPr>
            <a:grpSpLocks noChangeAspect="1"/>
          </p:cNvGrpSpPr>
          <p:nvPr/>
        </p:nvGrpSpPr>
        <p:grpSpPr>
          <a:xfrm>
            <a:off x="-165276" y="4122526"/>
            <a:ext cx="6376863" cy="6376863"/>
            <a:chOff x="0" y="0"/>
            <a:chExt cx="6350000" cy="6350000"/>
          </a:xfrm>
        </p:grpSpPr>
        <p:sp>
          <p:nvSpPr>
            <p:cNvPr id="18" name="Freeform 18"/>
            <p:cNvSpPr/>
            <p:nvPr/>
          </p:nvSpPr>
          <p:spPr>
            <a:xfrm>
              <a:off x="0" y="0"/>
              <a:ext cx="6350000" cy="6350000"/>
            </a:xfrm>
            <a:custGeom>
              <a:avLst/>
              <a:gdLst/>
              <a:ahLst/>
              <a:cxnLst/>
              <a:rect l="l" t="t" r="r" b="b"/>
              <a:pathLst>
                <a:path w="6350000" h="6350000">
                  <a:moveTo>
                    <a:pt x="0" y="0"/>
                  </a:moveTo>
                  <a:lnTo>
                    <a:pt x="0" y="6350000"/>
                  </a:lnTo>
                  <a:lnTo>
                    <a:pt x="6350000" y="6350000"/>
                  </a:lnTo>
                  <a:cubicBezTo>
                    <a:pt x="6350000" y="2843530"/>
                    <a:pt x="3506470" y="0"/>
                    <a:pt x="0" y="0"/>
                  </a:cubicBezTo>
                  <a:close/>
                </a:path>
              </a:pathLst>
            </a:custGeom>
            <a:blipFill>
              <a:blip r:embed="rId2"/>
              <a:stretch>
                <a:fillRect/>
              </a:stretch>
            </a:blipFill>
          </p:spPr>
        </p:sp>
      </p:grpSp>
      <p:sp>
        <p:nvSpPr>
          <p:cNvPr id="19" name="TextBox 19"/>
          <p:cNvSpPr txBox="1"/>
          <p:nvPr/>
        </p:nvSpPr>
        <p:spPr>
          <a:xfrm>
            <a:off x="3023155" y="1702208"/>
            <a:ext cx="4564322" cy="845360"/>
          </a:xfrm>
          <a:prstGeom prst="rect">
            <a:avLst/>
          </a:prstGeom>
        </p:spPr>
        <p:txBody>
          <a:bodyPr lIns="0" tIns="0" rIns="0" bIns="0" rtlCol="0" anchor="t">
            <a:spAutoFit/>
          </a:bodyPr>
          <a:lstStyle/>
          <a:p>
            <a:pPr algn="l">
              <a:lnSpc>
                <a:spcPts val="7143"/>
              </a:lnSpc>
            </a:pPr>
            <a:r>
              <a:rPr lang="en-US" sz="4800" b="1" dirty="0">
                <a:latin typeface="+mj-lt"/>
              </a:rPr>
              <a:t>AIM OF PROJECT</a:t>
            </a:r>
          </a:p>
        </p:txBody>
      </p:sp>
      <p:sp>
        <p:nvSpPr>
          <p:cNvPr id="20" name="TextBox 20"/>
          <p:cNvSpPr txBox="1"/>
          <p:nvPr/>
        </p:nvSpPr>
        <p:spPr>
          <a:xfrm>
            <a:off x="10515600" y="3443059"/>
            <a:ext cx="7459256" cy="2108078"/>
          </a:xfrm>
          <a:prstGeom prst="rect">
            <a:avLst/>
          </a:prstGeom>
        </p:spPr>
        <p:txBody>
          <a:bodyPr wrap="square" lIns="0" tIns="0" rIns="0" bIns="0" rtlCol="0" anchor="t">
            <a:spAutoFit/>
          </a:bodyPr>
          <a:lstStyle/>
          <a:p>
            <a:pPr>
              <a:lnSpc>
                <a:spcPts val="4195"/>
              </a:lnSpc>
              <a:spcBef>
                <a:spcPct val="0"/>
              </a:spcBef>
            </a:pPr>
            <a:r>
              <a:rPr lang="en-US" sz="2800" dirty="0">
                <a:latin typeface="+mj-lt"/>
              </a:rPr>
              <a:t>Assessing the remittance recipient trends featuring the top 10 countries based on  2023 estimated report</a:t>
            </a:r>
          </a:p>
          <a:p>
            <a:pPr algn="l">
              <a:lnSpc>
                <a:spcPts val="4195"/>
              </a:lnSpc>
              <a:spcBef>
                <a:spcPct val="0"/>
              </a:spcBef>
            </a:pPr>
            <a:endParaRPr lang="en-US" sz="2996" dirty="0">
              <a:solidFill>
                <a:srgbClr val="4F8A8B"/>
              </a:solidFill>
              <a:latin typeface="Public Sans Bold"/>
            </a:endParaRPr>
          </a:p>
        </p:txBody>
      </p:sp>
      <p:sp>
        <p:nvSpPr>
          <p:cNvPr id="21" name="TextBox 21"/>
          <p:cNvSpPr txBox="1"/>
          <p:nvPr/>
        </p:nvSpPr>
        <p:spPr>
          <a:xfrm>
            <a:off x="10515600" y="5460026"/>
            <a:ext cx="7459256" cy="2108078"/>
          </a:xfrm>
          <a:prstGeom prst="rect">
            <a:avLst/>
          </a:prstGeom>
        </p:spPr>
        <p:txBody>
          <a:bodyPr wrap="square" lIns="0" tIns="0" rIns="0" bIns="0" rtlCol="0" anchor="t">
            <a:spAutoFit/>
          </a:bodyPr>
          <a:lstStyle/>
          <a:p>
            <a:pPr>
              <a:lnSpc>
                <a:spcPts val="4195"/>
              </a:lnSpc>
              <a:spcBef>
                <a:spcPct val="0"/>
              </a:spcBef>
            </a:pPr>
            <a:r>
              <a:rPr lang="en-US" sz="2800" dirty="0">
                <a:latin typeface="+mj-lt"/>
              </a:rPr>
              <a:t>Evaluating the effect of remittance on economic development through key indicators such as GDP, HDI, HPI, MPI, etc.</a:t>
            </a:r>
          </a:p>
          <a:p>
            <a:pPr algn="l">
              <a:lnSpc>
                <a:spcPts val="4195"/>
              </a:lnSpc>
              <a:spcBef>
                <a:spcPct val="0"/>
              </a:spcBef>
            </a:pPr>
            <a:endParaRPr lang="en-US" sz="2996" dirty="0">
              <a:solidFill>
                <a:srgbClr val="4F8A8B"/>
              </a:solidFill>
              <a:latin typeface="Public Sans Bold"/>
            </a:endParaRPr>
          </a:p>
        </p:txBody>
      </p:sp>
      <p:grpSp>
        <p:nvGrpSpPr>
          <p:cNvPr id="13" name="Group 5">
            <a:extLst>
              <a:ext uri="{FF2B5EF4-FFF2-40B4-BE49-F238E27FC236}">
                <a16:creationId xmlns:a16="http://schemas.microsoft.com/office/drawing/2014/main" id="{EF1A008C-E3AE-433A-8FC1-AACBE32CFD59}"/>
              </a:ext>
            </a:extLst>
          </p:cNvPr>
          <p:cNvGrpSpPr/>
          <p:nvPr/>
        </p:nvGrpSpPr>
        <p:grpSpPr>
          <a:xfrm>
            <a:off x="9064326" y="7266778"/>
            <a:ext cx="974915" cy="974915"/>
            <a:chOff x="0" y="0"/>
            <a:chExt cx="812800" cy="812800"/>
          </a:xfrm>
        </p:grpSpPr>
        <p:sp>
          <p:nvSpPr>
            <p:cNvPr id="14" name="Freeform 6">
              <a:extLst>
                <a:ext uri="{FF2B5EF4-FFF2-40B4-BE49-F238E27FC236}">
                  <a16:creationId xmlns:a16="http://schemas.microsoft.com/office/drawing/2014/main" id="{17A85F56-4EFD-4B31-898D-E91D51A497D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8A8B"/>
            </a:solidFill>
          </p:spPr>
        </p:sp>
        <p:sp>
          <p:nvSpPr>
            <p:cNvPr id="15" name="TextBox 7">
              <a:extLst>
                <a:ext uri="{FF2B5EF4-FFF2-40B4-BE49-F238E27FC236}">
                  <a16:creationId xmlns:a16="http://schemas.microsoft.com/office/drawing/2014/main" id="{A22C4BD5-931E-4ACB-9039-AECB8955446E}"/>
                </a:ext>
              </a:extLst>
            </p:cNvPr>
            <p:cNvSpPr txBox="1"/>
            <p:nvPr/>
          </p:nvSpPr>
          <p:spPr>
            <a:xfrm>
              <a:off x="76200" y="19050"/>
              <a:ext cx="660400" cy="717550"/>
            </a:xfrm>
            <a:prstGeom prst="rect">
              <a:avLst/>
            </a:prstGeom>
          </p:spPr>
          <p:txBody>
            <a:bodyPr lIns="50800" tIns="50800" rIns="50800" bIns="50800" rtlCol="0" anchor="ctr"/>
            <a:lstStyle/>
            <a:p>
              <a:pPr algn="ctr">
                <a:lnSpc>
                  <a:spcPts val="3079"/>
                </a:lnSpc>
              </a:pPr>
              <a:r>
                <a:rPr lang="en-US" sz="2199" dirty="0">
                  <a:solidFill>
                    <a:srgbClr val="FFFFFF"/>
                  </a:solidFill>
                  <a:latin typeface="Public Sans Bold"/>
                </a:rPr>
                <a:t>03</a:t>
              </a:r>
            </a:p>
          </p:txBody>
        </p:sp>
      </p:grpSp>
      <p:grpSp>
        <p:nvGrpSpPr>
          <p:cNvPr id="16" name="Group 5">
            <a:extLst>
              <a:ext uri="{FF2B5EF4-FFF2-40B4-BE49-F238E27FC236}">
                <a16:creationId xmlns:a16="http://schemas.microsoft.com/office/drawing/2014/main" id="{ECF21B3E-BF08-4616-AB54-0E91F02C0110}"/>
              </a:ext>
            </a:extLst>
          </p:cNvPr>
          <p:cNvGrpSpPr/>
          <p:nvPr/>
        </p:nvGrpSpPr>
        <p:grpSpPr>
          <a:xfrm>
            <a:off x="9064326" y="8857223"/>
            <a:ext cx="974915" cy="974915"/>
            <a:chOff x="0" y="0"/>
            <a:chExt cx="812800" cy="812800"/>
          </a:xfrm>
        </p:grpSpPr>
        <p:sp>
          <p:nvSpPr>
            <p:cNvPr id="22" name="Freeform 6">
              <a:extLst>
                <a:ext uri="{FF2B5EF4-FFF2-40B4-BE49-F238E27FC236}">
                  <a16:creationId xmlns:a16="http://schemas.microsoft.com/office/drawing/2014/main" id="{9B287F96-30F9-4AC3-B4EA-7202DC3145E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8A8B"/>
            </a:solidFill>
          </p:spPr>
          <p:txBody>
            <a:bodyPr anchor="ctr"/>
            <a:lstStyle/>
            <a:p>
              <a:endParaRPr lang="en-US" dirty="0"/>
            </a:p>
          </p:txBody>
        </p:sp>
        <p:sp>
          <p:nvSpPr>
            <p:cNvPr id="23" name="TextBox 7">
              <a:extLst>
                <a:ext uri="{FF2B5EF4-FFF2-40B4-BE49-F238E27FC236}">
                  <a16:creationId xmlns:a16="http://schemas.microsoft.com/office/drawing/2014/main" id="{7D53F593-CD40-4C54-B0F1-B26FAEF3E0A3}"/>
                </a:ext>
              </a:extLst>
            </p:cNvPr>
            <p:cNvSpPr txBox="1"/>
            <p:nvPr/>
          </p:nvSpPr>
          <p:spPr>
            <a:xfrm>
              <a:off x="76200" y="19050"/>
              <a:ext cx="660400" cy="717550"/>
            </a:xfrm>
            <a:prstGeom prst="rect">
              <a:avLst/>
            </a:prstGeom>
          </p:spPr>
          <p:txBody>
            <a:bodyPr lIns="50800" tIns="50800" rIns="50800" bIns="50800" rtlCol="0" anchor="ctr"/>
            <a:lstStyle/>
            <a:p>
              <a:pPr algn="ctr">
                <a:lnSpc>
                  <a:spcPts val="3079"/>
                </a:lnSpc>
              </a:pPr>
              <a:r>
                <a:rPr lang="en-US" sz="2199" dirty="0">
                  <a:solidFill>
                    <a:srgbClr val="FFFFFF"/>
                  </a:solidFill>
                  <a:latin typeface="Public Sans Bold"/>
                </a:rPr>
                <a:t>04</a:t>
              </a:r>
            </a:p>
          </p:txBody>
        </p:sp>
      </p:grpSp>
      <p:sp>
        <p:nvSpPr>
          <p:cNvPr id="8" name="TextBox 7">
            <a:extLst>
              <a:ext uri="{FF2B5EF4-FFF2-40B4-BE49-F238E27FC236}">
                <a16:creationId xmlns:a16="http://schemas.microsoft.com/office/drawing/2014/main" id="{47C8A781-4931-429A-B2F2-295AAD225A1B}"/>
              </a:ext>
            </a:extLst>
          </p:cNvPr>
          <p:cNvSpPr txBox="1"/>
          <p:nvPr/>
        </p:nvSpPr>
        <p:spPr>
          <a:xfrm>
            <a:off x="10515600" y="7419178"/>
            <a:ext cx="7603761" cy="1410603"/>
          </a:xfrm>
          <a:prstGeom prst="rect">
            <a:avLst/>
          </a:prstGeom>
          <a:noFill/>
        </p:spPr>
        <p:txBody>
          <a:bodyPr wrap="square" rtlCol="0">
            <a:spAutoFit/>
          </a:bodyPr>
          <a:lstStyle/>
          <a:p>
            <a:pPr fontAlgn="base"/>
            <a:r>
              <a:rPr lang="en-US" sz="2800" dirty="0">
                <a:latin typeface="+mj-lt"/>
              </a:rPr>
              <a:t>Leveraging artificial intelligence through machine learning to train models for corresponding prediction, as well as, improving the accuracy</a:t>
            </a:r>
          </a:p>
        </p:txBody>
      </p:sp>
      <p:sp>
        <p:nvSpPr>
          <p:cNvPr id="9" name="TextBox 8">
            <a:extLst>
              <a:ext uri="{FF2B5EF4-FFF2-40B4-BE49-F238E27FC236}">
                <a16:creationId xmlns:a16="http://schemas.microsoft.com/office/drawing/2014/main" id="{8A7D48A9-C757-49F8-B0FA-42933BF5455C}"/>
              </a:ext>
            </a:extLst>
          </p:cNvPr>
          <p:cNvSpPr txBox="1"/>
          <p:nvPr/>
        </p:nvSpPr>
        <p:spPr>
          <a:xfrm>
            <a:off x="10515600" y="9029700"/>
            <a:ext cx="6925856" cy="523220"/>
          </a:xfrm>
          <a:prstGeom prst="rect">
            <a:avLst/>
          </a:prstGeom>
          <a:noFill/>
        </p:spPr>
        <p:txBody>
          <a:bodyPr wrap="square" rtlCol="0">
            <a:spAutoFit/>
          </a:bodyPr>
          <a:lstStyle/>
          <a:p>
            <a:pPr fontAlgn="base"/>
            <a:r>
              <a:rPr lang="en-US" sz="2800" dirty="0">
                <a:latin typeface="+mj-lt"/>
              </a:rPr>
              <a:t>Deploying trained model</a:t>
            </a:r>
          </a:p>
        </p:txBody>
      </p:sp>
    </p:spTree>
    <p:extLst>
      <p:ext uri="{BB962C8B-B14F-4D97-AF65-F5344CB8AC3E}">
        <p14:creationId xmlns:p14="http://schemas.microsoft.com/office/powerpoint/2010/main" val="3048389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16002000" y="7962900"/>
            <a:ext cx="2286000" cy="2324100"/>
          </a:xfrm>
          <a:custGeom>
            <a:avLst/>
            <a:gdLst/>
            <a:ahLst/>
            <a:cxnLst/>
            <a:rect l="l" t="t" r="r" b="b"/>
            <a:pathLst>
              <a:path w="3859709" h="3859709">
                <a:moveTo>
                  <a:pt x="0" y="0"/>
                </a:moveTo>
                <a:lnTo>
                  <a:pt x="3859709" y="0"/>
                </a:lnTo>
                <a:lnTo>
                  <a:pt x="3859709" y="3859709"/>
                </a:lnTo>
                <a:lnTo>
                  <a:pt x="0" y="38597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838200" y="647700"/>
            <a:ext cx="7164454" cy="770211"/>
          </a:xfrm>
          <a:prstGeom prst="rect">
            <a:avLst/>
          </a:prstGeom>
        </p:spPr>
        <p:txBody>
          <a:bodyPr wrap="square" lIns="0" tIns="0" rIns="0" bIns="0" rtlCol="0" anchor="t">
            <a:spAutoFit/>
          </a:bodyPr>
          <a:lstStyle/>
          <a:p>
            <a:pPr algn="l">
              <a:lnSpc>
                <a:spcPts val="6555"/>
              </a:lnSpc>
            </a:pPr>
            <a:r>
              <a:rPr lang="en-US" sz="4000" b="1" dirty="0">
                <a:latin typeface="+mj-lt"/>
              </a:rPr>
              <a:t>METHODOLOGY</a:t>
            </a:r>
          </a:p>
        </p:txBody>
      </p:sp>
      <p:pic>
        <p:nvPicPr>
          <p:cNvPr id="7" name="Picture 6">
            <a:extLst>
              <a:ext uri="{FF2B5EF4-FFF2-40B4-BE49-F238E27FC236}">
                <a16:creationId xmlns:a16="http://schemas.microsoft.com/office/drawing/2014/main" id="{A09FC92A-251E-4536-BBB5-83D2C326AD81}"/>
              </a:ext>
            </a:extLst>
          </p:cNvPr>
          <p:cNvPicPr>
            <a:picLocks noChangeAspect="1"/>
          </p:cNvPicPr>
          <p:nvPr/>
        </p:nvPicPr>
        <p:blipFill>
          <a:blip r:embed="rId4"/>
          <a:stretch>
            <a:fillRect/>
          </a:stretch>
        </p:blipFill>
        <p:spPr>
          <a:xfrm>
            <a:off x="802341" y="1651567"/>
            <a:ext cx="15199659" cy="7829025"/>
          </a:xfrm>
          <a:prstGeom prst="rect">
            <a:avLst/>
          </a:prstGeom>
        </p:spPr>
      </p:pic>
    </p:spTree>
    <p:extLst>
      <p:ext uri="{BB962C8B-B14F-4D97-AF65-F5344CB8AC3E}">
        <p14:creationId xmlns:p14="http://schemas.microsoft.com/office/powerpoint/2010/main" val="121907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16002000" y="7802033"/>
            <a:ext cx="2286000" cy="2552700"/>
          </a:xfrm>
          <a:custGeom>
            <a:avLst/>
            <a:gdLst/>
            <a:ahLst/>
            <a:cxnLst/>
            <a:rect l="l" t="t" r="r" b="b"/>
            <a:pathLst>
              <a:path w="3859709" h="3859709">
                <a:moveTo>
                  <a:pt x="0" y="0"/>
                </a:moveTo>
                <a:lnTo>
                  <a:pt x="3859709" y="0"/>
                </a:lnTo>
                <a:lnTo>
                  <a:pt x="3859709" y="3859709"/>
                </a:lnTo>
                <a:lnTo>
                  <a:pt x="0" y="38597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838200" y="647700"/>
            <a:ext cx="7164454" cy="770211"/>
          </a:xfrm>
          <a:prstGeom prst="rect">
            <a:avLst/>
          </a:prstGeom>
        </p:spPr>
        <p:txBody>
          <a:bodyPr wrap="square" lIns="0" tIns="0" rIns="0" bIns="0" rtlCol="0" anchor="t">
            <a:spAutoFit/>
          </a:bodyPr>
          <a:lstStyle/>
          <a:p>
            <a:pPr algn="l">
              <a:lnSpc>
                <a:spcPts val="6555"/>
              </a:lnSpc>
            </a:pPr>
            <a:r>
              <a:rPr lang="en-US" sz="4000" b="1" dirty="0">
                <a:latin typeface="+mj-lt"/>
              </a:rPr>
              <a:t>EXPLORATORY DATA ANALYSIS</a:t>
            </a:r>
          </a:p>
        </p:txBody>
      </p:sp>
      <p:pic>
        <p:nvPicPr>
          <p:cNvPr id="3" name="Picture 2">
            <a:extLst>
              <a:ext uri="{FF2B5EF4-FFF2-40B4-BE49-F238E27FC236}">
                <a16:creationId xmlns:a16="http://schemas.microsoft.com/office/drawing/2014/main" id="{6152ECD3-5BD8-40BA-A4DE-737058006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325" y="2031022"/>
            <a:ext cx="8001001" cy="5931878"/>
          </a:xfrm>
          <a:prstGeom prst="rect">
            <a:avLst/>
          </a:prstGeom>
        </p:spPr>
      </p:pic>
      <p:pic>
        <p:nvPicPr>
          <p:cNvPr id="6" name="Picture 5">
            <a:extLst>
              <a:ext uri="{FF2B5EF4-FFF2-40B4-BE49-F238E27FC236}">
                <a16:creationId xmlns:a16="http://schemas.microsoft.com/office/drawing/2014/main" id="{DCA00695-7E0B-40C8-9E1B-2F8018A20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8800" y="1798912"/>
            <a:ext cx="8233970" cy="6316388"/>
          </a:xfrm>
          <a:prstGeom prst="rect">
            <a:avLst/>
          </a:prstGeom>
        </p:spPr>
      </p:pic>
    </p:spTree>
    <p:extLst>
      <p:ext uri="{BB962C8B-B14F-4D97-AF65-F5344CB8AC3E}">
        <p14:creationId xmlns:p14="http://schemas.microsoft.com/office/powerpoint/2010/main" val="2247103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15849600" y="8267700"/>
            <a:ext cx="2438400" cy="2019300"/>
          </a:xfrm>
          <a:custGeom>
            <a:avLst/>
            <a:gdLst/>
            <a:ahLst/>
            <a:cxnLst/>
            <a:rect l="l" t="t" r="r" b="b"/>
            <a:pathLst>
              <a:path w="3859709" h="3859709">
                <a:moveTo>
                  <a:pt x="0" y="0"/>
                </a:moveTo>
                <a:lnTo>
                  <a:pt x="3859709" y="0"/>
                </a:lnTo>
                <a:lnTo>
                  <a:pt x="3859709" y="3859709"/>
                </a:lnTo>
                <a:lnTo>
                  <a:pt x="0" y="38597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838200" y="647700"/>
            <a:ext cx="9601200" cy="770211"/>
          </a:xfrm>
          <a:prstGeom prst="rect">
            <a:avLst/>
          </a:prstGeom>
        </p:spPr>
        <p:txBody>
          <a:bodyPr wrap="square" lIns="0" tIns="0" rIns="0" bIns="0" rtlCol="0" anchor="t">
            <a:spAutoFit/>
          </a:bodyPr>
          <a:lstStyle/>
          <a:p>
            <a:pPr algn="l">
              <a:lnSpc>
                <a:spcPts val="6555"/>
              </a:lnSpc>
            </a:pPr>
            <a:r>
              <a:rPr lang="en-US" sz="4000" b="1" dirty="0">
                <a:latin typeface="+mj-lt"/>
              </a:rPr>
              <a:t>EXPLORATORY DATA ANALYSIS (cont.)</a:t>
            </a:r>
          </a:p>
        </p:txBody>
      </p:sp>
      <p:pic>
        <p:nvPicPr>
          <p:cNvPr id="17" name="Picture 16">
            <a:extLst>
              <a:ext uri="{FF2B5EF4-FFF2-40B4-BE49-F238E27FC236}">
                <a16:creationId xmlns:a16="http://schemas.microsoft.com/office/drawing/2014/main" id="{E158E714-3210-44CB-B220-018BD00F50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8017" y="1714500"/>
            <a:ext cx="8575183" cy="6477000"/>
          </a:xfrm>
          <a:prstGeom prst="rect">
            <a:avLst/>
          </a:prstGeom>
        </p:spPr>
      </p:pic>
      <p:pic>
        <p:nvPicPr>
          <p:cNvPr id="19" name="Picture 18">
            <a:extLst>
              <a:ext uri="{FF2B5EF4-FFF2-40B4-BE49-F238E27FC236}">
                <a16:creationId xmlns:a16="http://schemas.microsoft.com/office/drawing/2014/main" id="{67FCFE98-223D-4250-A3E2-3ADCB25DB0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85" y="1842346"/>
            <a:ext cx="8635131" cy="6425354"/>
          </a:xfrm>
          <a:prstGeom prst="rect">
            <a:avLst/>
          </a:prstGeom>
        </p:spPr>
      </p:pic>
    </p:spTree>
    <p:extLst>
      <p:ext uri="{BB962C8B-B14F-4D97-AF65-F5344CB8AC3E}">
        <p14:creationId xmlns:p14="http://schemas.microsoft.com/office/powerpoint/2010/main" val="3342259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16078200" y="8109746"/>
            <a:ext cx="2209800" cy="2213113"/>
          </a:xfrm>
          <a:custGeom>
            <a:avLst/>
            <a:gdLst/>
            <a:ahLst/>
            <a:cxnLst/>
            <a:rect l="l" t="t" r="r" b="b"/>
            <a:pathLst>
              <a:path w="3859709" h="3859709">
                <a:moveTo>
                  <a:pt x="0" y="0"/>
                </a:moveTo>
                <a:lnTo>
                  <a:pt x="3859709" y="0"/>
                </a:lnTo>
                <a:lnTo>
                  <a:pt x="3859709" y="3859709"/>
                </a:lnTo>
                <a:lnTo>
                  <a:pt x="0" y="38597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838200" y="504264"/>
            <a:ext cx="8305800" cy="770211"/>
          </a:xfrm>
          <a:prstGeom prst="rect">
            <a:avLst/>
          </a:prstGeom>
        </p:spPr>
        <p:txBody>
          <a:bodyPr wrap="square" lIns="0" tIns="0" rIns="0" bIns="0" rtlCol="0" anchor="t">
            <a:spAutoFit/>
          </a:bodyPr>
          <a:lstStyle/>
          <a:p>
            <a:pPr algn="l">
              <a:lnSpc>
                <a:spcPts val="6555"/>
              </a:lnSpc>
            </a:pPr>
            <a:r>
              <a:rPr lang="en-US" sz="4000" b="1" dirty="0">
                <a:latin typeface="+mj-lt"/>
              </a:rPr>
              <a:t>EXPLORATORY DATA ANALYSIS (cont.)</a:t>
            </a:r>
          </a:p>
        </p:txBody>
      </p:sp>
      <p:pic>
        <p:nvPicPr>
          <p:cNvPr id="4" name="Picture 3">
            <a:extLst>
              <a:ext uri="{FF2B5EF4-FFF2-40B4-BE49-F238E27FC236}">
                <a16:creationId xmlns:a16="http://schemas.microsoft.com/office/drawing/2014/main" id="{BFDAA80A-09BD-47C9-962F-F7EB27AAA0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1546" y="1562100"/>
            <a:ext cx="9234054" cy="6101822"/>
          </a:xfrm>
          <a:prstGeom prst="rect">
            <a:avLst/>
          </a:prstGeom>
        </p:spPr>
      </p:pic>
      <p:pic>
        <p:nvPicPr>
          <p:cNvPr id="11" name="Picture 10">
            <a:extLst>
              <a:ext uri="{FF2B5EF4-FFF2-40B4-BE49-F238E27FC236}">
                <a16:creationId xmlns:a16="http://schemas.microsoft.com/office/drawing/2014/main" id="{6235DA5F-961B-4E38-B1D0-854974F5A5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 y="1866900"/>
            <a:ext cx="8140821" cy="6242846"/>
          </a:xfrm>
          <a:prstGeom prst="rect">
            <a:avLst/>
          </a:prstGeom>
        </p:spPr>
      </p:pic>
    </p:spTree>
    <p:extLst>
      <p:ext uri="{BB962C8B-B14F-4D97-AF65-F5344CB8AC3E}">
        <p14:creationId xmlns:p14="http://schemas.microsoft.com/office/powerpoint/2010/main" val="3680875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Freeform 5"/>
          <p:cNvSpPr/>
          <p:nvPr/>
        </p:nvSpPr>
        <p:spPr>
          <a:xfrm>
            <a:off x="15392400" y="8416209"/>
            <a:ext cx="2895600" cy="1924579"/>
          </a:xfrm>
          <a:custGeom>
            <a:avLst/>
            <a:gdLst/>
            <a:ahLst/>
            <a:cxnLst/>
            <a:rect l="l" t="t" r="r" b="b"/>
            <a:pathLst>
              <a:path w="3859709" h="3859709">
                <a:moveTo>
                  <a:pt x="0" y="0"/>
                </a:moveTo>
                <a:lnTo>
                  <a:pt x="3859709" y="0"/>
                </a:lnTo>
                <a:lnTo>
                  <a:pt x="3859709" y="3859709"/>
                </a:lnTo>
                <a:lnTo>
                  <a:pt x="0" y="38597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838200" y="647700"/>
            <a:ext cx="12649200" cy="1616596"/>
          </a:xfrm>
          <a:prstGeom prst="rect">
            <a:avLst/>
          </a:prstGeom>
        </p:spPr>
        <p:txBody>
          <a:bodyPr wrap="square" lIns="0" tIns="0" rIns="0" bIns="0" rtlCol="0" anchor="t">
            <a:spAutoFit/>
          </a:bodyPr>
          <a:lstStyle/>
          <a:p>
            <a:pPr algn="l">
              <a:lnSpc>
                <a:spcPts val="6555"/>
              </a:lnSpc>
            </a:pPr>
            <a:r>
              <a:rPr lang="en-US" sz="4000" b="1" dirty="0">
                <a:latin typeface="+mj-lt"/>
              </a:rPr>
              <a:t>MACHINE LEARNING (SARIMA MODEL)</a:t>
            </a:r>
          </a:p>
          <a:p>
            <a:pPr algn="l">
              <a:lnSpc>
                <a:spcPts val="6555"/>
              </a:lnSpc>
            </a:pPr>
            <a:endParaRPr lang="en-US" sz="4000" b="1" dirty="0">
              <a:latin typeface="+mj-lt"/>
            </a:endParaRPr>
          </a:p>
        </p:txBody>
      </p:sp>
      <p:pic>
        <p:nvPicPr>
          <p:cNvPr id="25" name="Picture 24">
            <a:extLst>
              <a:ext uri="{FF2B5EF4-FFF2-40B4-BE49-F238E27FC236}">
                <a16:creationId xmlns:a16="http://schemas.microsoft.com/office/drawing/2014/main" id="{EFC95640-12CF-4D97-8182-AACAD52EC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1960326"/>
            <a:ext cx="8617788" cy="6455884"/>
          </a:xfrm>
          <a:prstGeom prst="rect">
            <a:avLst/>
          </a:prstGeom>
        </p:spPr>
      </p:pic>
      <p:pic>
        <p:nvPicPr>
          <p:cNvPr id="27" name="Picture 26">
            <a:extLst>
              <a:ext uri="{FF2B5EF4-FFF2-40B4-BE49-F238E27FC236}">
                <a16:creationId xmlns:a16="http://schemas.microsoft.com/office/drawing/2014/main" id="{5B77D47E-4A51-495E-831D-7615A8D18F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0665" y="1714500"/>
            <a:ext cx="8802535" cy="6701710"/>
          </a:xfrm>
          <a:prstGeom prst="rect">
            <a:avLst/>
          </a:prstGeom>
        </p:spPr>
      </p:pic>
    </p:spTree>
    <p:extLst>
      <p:ext uri="{BB962C8B-B14F-4D97-AF65-F5344CB8AC3E}">
        <p14:creationId xmlns:p14="http://schemas.microsoft.com/office/powerpoint/2010/main" val="11075688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663</TotalTime>
  <Words>353</Words>
  <Application>Microsoft Office PowerPoint</Application>
  <PresentationFormat>Custom</PresentationFormat>
  <Paragraphs>51</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Public Sans</vt:lpstr>
      <vt:lpstr>Arial</vt:lpstr>
      <vt:lpstr>Calibri</vt:lpstr>
      <vt:lpstr>Public Sans Bold</vt:lpstr>
      <vt:lpstr>Livvic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Modern Finance Company Profile Presentation</dc:title>
  <dc:creator>Nana Ekua</dc:creator>
  <cp:lastModifiedBy>Barbara Addo</cp:lastModifiedBy>
  <cp:revision>39</cp:revision>
  <dcterms:created xsi:type="dcterms:W3CDTF">2006-08-16T00:00:00Z</dcterms:created>
  <dcterms:modified xsi:type="dcterms:W3CDTF">2024-05-25T07:38:26Z</dcterms:modified>
  <dc:identifier>DAGGCfpPUw0</dc:identifier>
</cp:coreProperties>
</file>